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20"/>
  </p:notesMasterIdLst>
  <p:sldIdLst>
    <p:sldId id="270" r:id="rId4"/>
    <p:sldId id="313" r:id="rId5"/>
    <p:sldId id="317" r:id="rId6"/>
    <p:sldId id="318" r:id="rId7"/>
    <p:sldId id="281" r:id="rId8"/>
    <p:sldId id="271" r:id="rId9"/>
    <p:sldId id="341" r:id="rId10"/>
    <p:sldId id="342" r:id="rId11"/>
    <p:sldId id="343" r:id="rId12"/>
    <p:sldId id="344" r:id="rId13"/>
    <p:sldId id="345" r:id="rId14"/>
    <p:sldId id="346" r:id="rId15"/>
    <p:sldId id="347" r:id="rId16"/>
    <p:sldId id="314" r:id="rId17"/>
    <p:sldId id="315" r:id="rId18"/>
    <p:sldId id="31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94660"/>
  </p:normalViewPr>
  <p:slideViewPr>
    <p:cSldViewPr snapToGrid="0" showGuides="1">
      <p:cViewPr varScale="1">
        <p:scale>
          <a:sx n="78" d="100"/>
          <a:sy n="78" d="100"/>
        </p:scale>
        <p:origin x="636" y="84"/>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BC55A-EFAD-4945-B32E-F900DA485475}" type="datetimeFigureOut">
              <a:rPr lang="en-MY" smtClean="0"/>
              <a:t>2/2/2020</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DF756-0DB0-40E1-9B44-6D5F54F9B242}" type="slidenum">
              <a:rPr lang="en-MY" smtClean="0"/>
              <a:t>‹#›</a:t>
            </a:fld>
            <a:endParaRPr lang="en-MY"/>
          </a:p>
        </p:txBody>
      </p:sp>
    </p:spTree>
    <p:extLst>
      <p:ext uri="{BB962C8B-B14F-4D97-AF65-F5344CB8AC3E}">
        <p14:creationId xmlns:p14="http://schemas.microsoft.com/office/powerpoint/2010/main" val="87421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0" hasCustomPrompt="1"/>
          </p:nvPr>
        </p:nvSpPr>
        <p:spPr>
          <a:xfrm>
            <a:off x="4092000" y="54582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0" y="357540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38116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99869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79" r:id="rId13"/>
    <p:sldLayoutId id="2147483681" r:id="rId14"/>
    <p:sldLayoutId id="2147483678"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7" name="TextBox 16">
            <a:hlinkClick r:id="rId2"/>
            <a:extLst>
              <a:ext uri="{FF2B5EF4-FFF2-40B4-BE49-F238E27FC236}">
                <a16:creationId xmlns:a16="http://schemas.microsoft.com/office/drawing/2014/main" id="{46673C6C-F4E2-45EA-9333-0F52A6A69329}"/>
              </a:ext>
            </a:extLst>
          </p:cNvPr>
          <p:cNvSpPr txBox="1"/>
          <p:nvPr/>
        </p:nvSpPr>
        <p:spPr>
          <a:xfrm>
            <a:off x="6741941" y="6467568"/>
            <a:ext cx="5169613" cy="246221"/>
          </a:xfrm>
          <a:prstGeom prst="rect">
            <a:avLst/>
          </a:prstGeom>
          <a:noFill/>
        </p:spPr>
        <p:txBody>
          <a:bodyPr wrap="square" rtlCol="0">
            <a:spAutoFit/>
          </a:bodyPr>
          <a:lstStyle/>
          <a:p>
            <a:pPr algn="r"/>
            <a:r>
              <a:rPr lang="en-US" altLang="ko-KR" sz="1000" dirty="0">
                <a:solidFill>
                  <a:schemeClr val="bg1"/>
                </a:solidFill>
                <a:cs typeface="Arial" pitchFamily="34" charset="0"/>
              </a:rPr>
              <a:t>https://github.com/TrufflegarLaw/Coursera_Capstone</a:t>
            </a:r>
            <a:endParaRPr lang="ko-KR" altLang="en-US" sz="1000" dirty="0">
              <a:solidFill>
                <a:schemeClr val="bg1"/>
              </a:solidFill>
              <a:cs typeface="Arial" pitchFamily="34" charset="0"/>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6903113" y="3952010"/>
            <a:ext cx="5008441" cy="1754326"/>
          </a:xfrm>
          <a:prstGeom prst="rect">
            <a:avLst/>
          </a:prstGeom>
          <a:noFill/>
        </p:spPr>
        <p:txBody>
          <a:bodyPr wrap="square" rtlCol="0" anchor="ctr">
            <a:spAutoFit/>
          </a:bodyPr>
          <a:lstStyle/>
          <a:p>
            <a:pPr algn="r"/>
            <a:r>
              <a:rPr lang="en-US" sz="5400" dirty="0">
                <a:solidFill>
                  <a:schemeClr val="bg1"/>
                </a:solidFill>
                <a:latin typeface="+mj-lt"/>
              </a:rPr>
              <a:t>Capstone Project IBM</a:t>
            </a:r>
            <a:endParaRPr lang="ko-KR" altLang="en-US" sz="5400" dirty="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6903174" y="5707296"/>
            <a:ext cx="5008380" cy="379656"/>
          </a:xfrm>
          <a:prstGeom prst="rect">
            <a:avLst/>
          </a:prstGeom>
          <a:noFill/>
        </p:spPr>
        <p:txBody>
          <a:bodyPr wrap="square" rtlCol="0" anchor="ctr">
            <a:spAutoFit/>
          </a:bodyPr>
          <a:lstStyle/>
          <a:p>
            <a:pPr algn="r"/>
            <a:r>
              <a:rPr lang="en-US" altLang="ko-KR" sz="1867" dirty="0">
                <a:solidFill>
                  <a:schemeClr val="bg1"/>
                </a:solidFill>
                <a:cs typeface="Arial" pitchFamily="34" charset="0"/>
              </a:rPr>
              <a:t>The Battle of Neighborhoods</a:t>
            </a:r>
            <a:endParaRPr lang="ko-KR" altLang="en-US" sz="1867" dirty="0">
              <a:solidFill>
                <a:schemeClr val="bg1"/>
              </a:solidFill>
              <a:cs typeface="Arial" pitchFamily="34" charset="0"/>
            </a:endParaRPr>
          </a:p>
        </p:txBody>
      </p:sp>
      <p:grpSp>
        <p:nvGrpSpPr>
          <p:cNvPr id="15" name="Group 14">
            <a:extLst>
              <a:ext uri="{FF2B5EF4-FFF2-40B4-BE49-F238E27FC236}">
                <a16:creationId xmlns:a16="http://schemas.microsoft.com/office/drawing/2014/main" id="{35AE68D3-9B3D-41EE-ABF0-CCBD535BC4F0}"/>
              </a:ext>
            </a:extLst>
          </p:cNvPr>
          <p:cNvGrpSpPr/>
          <p:nvPr/>
        </p:nvGrpSpPr>
        <p:grpSpPr>
          <a:xfrm>
            <a:off x="10226955" y="379582"/>
            <a:ext cx="1684599" cy="413563"/>
            <a:chOff x="864753" y="5755727"/>
            <a:chExt cx="1544830" cy="413563"/>
          </a:xfrm>
        </p:grpSpPr>
        <p:sp>
          <p:nvSpPr>
            <p:cNvPr id="16" name="Rounded Rectangle 7">
              <a:extLst>
                <a:ext uri="{FF2B5EF4-FFF2-40B4-BE49-F238E27FC236}">
                  <a16:creationId xmlns:a16="http://schemas.microsoft.com/office/drawing/2014/main" id="{ECCFCA81-9867-475C-BD52-2CF255482E14}"/>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Freeform: Shape 17">
              <a:extLst>
                <a:ext uri="{FF2B5EF4-FFF2-40B4-BE49-F238E27FC236}">
                  <a16:creationId xmlns:a16="http://schemas.microsoft.com/office/drawing/2014/main" id="{8AB15859-F146-4318-8F2F-B33A2791D063}"/>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21DF0E7-A10F-44EC-A13C-433EFD95CFCF}"/>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60F936B3-1C42-4B96-A63A-5F49551630D7}"/>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2C7DFDC-73EB-432D-8A77-E7BB0FA6DD4C}"/>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DFDE9B2-6B76-4ECA-9A96-6A993C0EA642}"/>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26A586-3A8C-410A-97C4-1A7FF2D157E6}"/>
              </a:ext>
            </a:extLst>
          </p:cNvPr>
          <p:cNvSpPr/>
          <p:nvPr/>
        </p:nvSpPr>
        <p:spPr>
          <a:xfrm>
            <a:off x="8431232" y="1585634"/>
            <a:ext cx="2444900" cy="461665"/>
          </a:xfrm>
          <a:prstGeom prst="rect">
            <a:avLst/>
          </a:prstGeom>
        </p:spPr>
        <p:txBody>
          <a:bodyPr wrap="none">
            <a:spAutoFit/>
          </a:bodyPr>
          <a:lstStyle/>
          <a:p>
            <a:r>
              <a:rPr lang="en-US" sz="2400" dirty="0">
                <a:solidFill>
                  <a:schemeClr val="bg1"/>
                </a:solidFill>
              </a:rPr>
              <a:t>Analyze cluster2</a:t>
            </a:r>
            <a:endParaRPr lang="en-MY" sz="2400" dirty="0"/>
          </a:p>
        </p:txBody>
      </p:sp>
      <p:sp>
        <p:nvSpPr>
          <p:cNvPr id="5" name="Rectangle 4">
            <a:extLst>
              <a:ext uri="{FF2B5EF4-FFF2-40B4-BE49-F238E27FC236}">
                <a16:creationId xmlns:a16="http://schemas.microsoft.com/office/drawing/2014/main" id="{3FC46377-0572-41DA-B3A3-836F78A485B6}"/>
              </a:ext>
            </a:extLst>
          </p:cNvPr>
          <p:cNvSpPr/>
          <p:nvPr/>
        </p:nvSpPr>
        <p:spPr>
          <a:xfrm>
            <a:off x="8431232" y="2385019"/>
            <a:ext cx="3159839" cy="923330"/>
          </a:xfrm>
          <a:prstGeom prst="rect">
            <a:avLst/>
          </a:prstGeom>
        </p:spPr>
        <p:txBody>
          <a:bodyPr wrap="none">
            <a:spAutoFit/>
          </a:bodyPr>
          <a:lstStyle/>
          <a:p>
            <a:r>
              <a:rPr lang="en-US" dirty="0">
                <a:solidFill>
                  <a:schemeClr val="bg1"/>
                </a:solidFill>
              </a:rPr>
              <a:t>Cluster2 consist of all Kuala </a:t>
            </a:r>
          </a:p>
          <a:p>
            <a:r>
              <a:rPr lang="en-US" dirty="0">
                <a:solidFill>
                  <a:schemeClr val="bg1"/>
                </a:solidFill>
              </a:rPr>
              <a:t>Lumpur districts.</a:t>
            </a:r>
          </a:p>
          <a:p>
            <a:endParaRPr lang="en-MY" dirty="0"/>
          </a:p>
        </p:txBody>
      </p:sp>
      <p:sp>
        <p:nvSpPr>
          <p:cNvPr id="7" name="Rectangle 6">
            <a:extLst>
              <a:ext uri="{FF2B5EF4-FFF2-40B4-BE49-F238E27FC236}">
                <a16:creationId xmlns:a16="http://schemas.microsoft.com/office/drawing/2014/main" id="{0261E4B1-0EB1-4349-AF7B-659D6ACB86F0}"/>
              </a:ext>
            </a:extLst>
          </p:cNvPr>
          <p:cNvSpPr/>
          <p:nvPr/>
        </p:nvSpPr>
        <p:spPr>
          <a:xfrm>
            <a:off x="8431231" y="3429000"/>
            <a:ext cx="3544560" cy="1754326"/>
          </a:xfrm>
          <a:prstGeom prst="rect">
            <a:avLst/>
          </a:prstGeom>
        </p:spPr>
        <p:txBody>
          <a:bodyPr wrap="none">
            <a:spAutoFit/>
          </a:bodyPr>
          <a:lstStyle/>
          <a:p>
            <a:r>
              <a:rPr lang="en-US" dirty="0">
                <a:solidFill>
                  <a:schemeClr val="bg1"/>
                </a:solidFill>
              </a:rPr>
              <a:t>The top 5 most common venues:</a:t>
            </a:r>
          </a:p>
          <a:p>
            <a:pPr marL="342900" indent="-342900">
              <a:buAutoNum type="arabicParenR"/>
            </a:pPr>
            <a:r>
              <a:rPr lang="en-MY" dirty="0">
                <a:solidFill>
                  <a:schemeClr val="bg1"/>
                </a:solidFill>
              </a:rPr>
              <a:t>Café </a:t>
            </a:r>
          </a:p>
          <a:p>
            <a:pPr marL="342900" indent="-342900">
              <a:buAutoNum type="arabicParenR"/>
            </a:pPr>
            <a:r>
              <a:rPr lang="en-MY" dirty="0">
                <a:solidFill>
                  <a:schemeClr val="bg1"/>
                </a:solidFill>
              </a:rPr>
              <a:t>Chinese Restaurant</a:t>
            </a:r>
          </a:p>
          <a:p>
            <a:pPr marL="342900" indent="-342900">
              <a:buAutoNum type="arabicParenR"/>
            </a:pPr>
            <a:r>
              <a:rPr lang="en-MY" dirty="0">
                <a:solidFill>
                  <a:schemeClr val="bg1"/>
                </a:solidFill>
              </a:rPr>
              <a:t>Asian Restaurant</a:t>
            </a:r>
          </a:p>
          <a:p>
            <a:pPr marL="342900" indent="-342900">
              <a:buAutoNum type="arabicParenR"/>
            </a:pPr>
            <a:r>
              <a:rPr lang="en-MY" dirty="0">
                <a:solidFill>
                  <a:schemeClr val="bg1"/>
                </a:solidFill>
              </a:rPr>
              <a:t>Malay Restaurant</a:t>
            </a:r>
          </a:p>
          <a:p>
            <a:pPr marL="342900" indent="-342900">
              <a:buAutoNum type="arabicParenR"/>
            </a:pPr>
            <a:r>
              <a:rPr lang="en-MY" dirty="0">
                <a:solidFill>
                  <a:schemeClr val="bg1"/>
                </a:solidFill>
              </a:rPr>
              <a:t>Hotel/Shopping Mall</a:t>
            </a:r>
          </a:p>
        </p:txBody>
      </p:sp>
      <p:pic>
        <p:nvPicPr>
          <p:cNvPr id="3" name="Picture 2">
            <a:extLst>
              <a:ext uri="{FF2B5EF4-FFF2-40B4-BE49-F238E27FC236}">
                <a16:creationId xmlns:a16="http://schemas.microsoft.com/office/drawing/2014/main" id="{2C2EB02D-98DE-4B40-8D7F-4B4FBF59E474}"/>
              </a:ext>
            </a:extLst>
          </p:cNvPr>
          <p:cNvPicPr>
            <a:picLocks noChangeAspect="1"/>
          </p:cNvPicPr>
          <p:nvPr/>
        </p:nvPicPr>
        <p:blipFill>
          <a:blip r:embed="rId2"/>
          <a:stretch>
            <a:fillRect/>
          </a:stretch>
        </p:blipFill>
        <p:spPr>
          <a:xfrm>
            <a:off x="216209" y="1121633"/>
            <a:ext cx="2543664" cy="4614734"/>
          </a:xfrm>
          <a:prstGeom prst="rect">
            <a:avLst/>
          </a:prstGeom>
        </p:spPr>
      </p:pic>
      <p:pic>
        <p:nvPicPr>
          <p:cNvPr id="8" name="Picture 7">
            <a:extLst>
              <a:ext uri="{FF2B5EF4-FFF2-40B4-BE49-F238E27FC236}">
                <a16:creationId xmlns:a16="http://schemas.microsoft.com/office/drawing/2014/main" id="{0A1796F3-99B2-4F73-AF92-6A8E7AC7B046}"/>
              </a:ext>
            </a:extLst>
          </p:cNvPr>
          <p:cNvPicPr/>
          <p:nvPr/>
        </p:nvPicPr>
        <p:blipFill>
          <a:blip r:embed="rId3"/>
          <a:stretch>
            <a:fillRect/>
          </a:stretch>
        </p:blipFill>
        <p:spPr>
          <a:xfrm>
            <a:off x="2877019" y="1585634"/>
            <a:ext cx="5362924" cy="3767594"/>
          </a:xfrm>
          <a:prstGeom prst="rect">
            <a:avLst/>
          </a:prstGeom>
        </p:spPr>
      </p:pic>
    </p:spTree>
    <p:extLst>
      <p:ext uri="{BB962C8B-B14F-4D97-AF65-F5344CB8AC3E}">
        <p14:creationId xmlns:p14="http://schemas.microsoft.com/office/powerpoint/2010/main" val="428300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293314" y="2945553"/>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Question 2</a:t>
            </a:r>
            <a:endParaRPr lang="ko-KR" altLang="en-US" sz="4800" b="1"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7293370" y="3686511"/>
            <a:ext cx="4777096" cy="646331"/>
          </a:xfrm>
          <a:prstGeom prst="rect">
            <a:avLst/>
          </a:prstGeom>
          <a:noFill/>
        </p:spPr>
        <p:txBody>
          <a:bodyPr wrap="square" rtlCol="0" anchor="ctr">
            <a:spAutoFit/>
          </a:bodyPr>
          <a:lstStyle/>
          <a:p>
            <a:pPr lvl="0"/>
            <a:r>
              <a:rPr lang="en-MY" dirty="0">
                <a:solidFill>
                  <a:schemeClr val="bg1"/>
                </a:solidFill>
              </a:rPr>
              <a:t>Where should developer open the new shopping mall in Kuala Lumpur?</a:t>
            </a:r>
          </a:p>
        </p:txBody>
      </p:sp>
    </p:spTree>
    <p:extLst>
      <p:ext uri="{BB962C8B-B14F-4D97-AF65-F5344CB8AC3E}">
        <p14:creationId xmlns:p14="http://schemas.microsoft.com/office/powerpoint/2010/main" val="307760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58A81-FF3A-4FAE-B5D6-0C308E800562}"/>
              </a:ext>
            </a:extLst>
          </p:cNvPr>
          <p:cNvSpPr txBox="1"/>
          <p:nvPr/>
        </p:nvSpPr>
        <p:spPr>
          <a:xfrm>
            <a:off x="7444806" y="667951"/>
            <a:ext cx="4361935" cy="2031325"/>
          </a:xfrm>
          <a:prstGeom prst="rect">
            <a:avLst/>
          </a:prstGeom>
          <a:noFill/>
        </p:spPr>
        <p:txBody>
          <a:bodyPr wrap="square" rtlCol="0">
            <a:spAutoFit/>
          </a:bodyPr>
          <a:lstStyle/>
          <a:p>
            <a:r>
              <a:rPr lang="en-US" dirty="0">
                <a:solidFill>
                  <a:schemeClr val="bg1"/>
                </a:solidFill>
              </a:rPr>
              <a:t>I’m using the </a:t>
            </a:r>
            <a:r>
              <a:rPr lang="en-US" dirty="0" err="1">
                <a:solidFill>
                  <a:schemeClr val="bg1"/>
                </a:solidFill>
              </a:rPr>
              <a:t>kmeans</a:t>
            </a:r>
            <a:r>
              <a:rPr lang="en-US" dirty="0">
                <a:solidFill>
                  <a:schemeClr val="bg1"/>
                </a:solidFill>
              </a:rPr>
              <a:t> clustering model with n = 2 as I believe it gives an optimal result.</a:t>
            </a:r>
          </a:p>
          <a:p>
            <a:endParaRPr lang="en-US" dirty="0">
              <a:solidFill>
                <a:schemeClr val="bg1"/>
              </a:solidFill>
            </a:endParaRPr>
          </a:p>
          <a:p>
            <a:r>
              <a:rPr lang="en-US" dirty="0">
                <a:solidFill>
                  <a:schemeClr val="bg1"/>
                </a:solidFill>
              </a:rPr>
              <a:t>There are two clusters formed which are in green and purple as shown in the figure on the left.</a:t>
            </a:r>
          </a:p>
        </p:txBody>
      </p:sp>
      <p:pic>
        <p:nvPicPr>
          <p:cNvPr id="3" name="Picture 2">
            <a:extLst>
              <a:ext uri="{FF2B5EF4-FFF2-40B4-BE49-F238E27FC236}">
                <a16:creationId xmlns:a16="http://schemas.microsoft.com/office/drawing/2014/main" id="{4881A091-BCBD-4360-A6C7-7F8E2E682841}"/>
              </a:ext>
            </a:extLst>
          </p:cNvPr>
          <p:cNvPicPr/>
          <p:nvPr/>
        </p:nvPicPr>
        <p:blipFill rotWithShape="1">
          <a:blip r:embed="rId2"/>
          <a:srcRect l="2125" r="7135"/>
          <a:stretch/>
        </p:blipFill>
        <p:spPr>
          <a:xfrm>
            <a:off x="7444806" y="3020411"/>
            <a:ext cx="4633784" cy="2917825"/>
          </a:xfrm>
          <a:prstGeom prst="rect">
            <a:avLst/>
          </a:prstGeom>
        </p:spPr>
      </p:pic>
      <p:pic>
        <p:nvPicPr>
          <p:cNvPr id="4" name="Picture 3">
            <a:extLst>
              <a:ext uri="{FF2B5EF4-FFF2-40B4-BE49-F238E27FC236}">
                <a16:creationId xmlns:a16="http://schemas.microsoft.com/office/drawing/2014/main" id="{E51B8489-7B94-4020-BF07-F03EFE399627}"/>
              </a:ext>
            </a:extLst>
          </p:cNvPr>
          <p:cNvPicPr/>
          <p:nvPr/>
        </p:nvPicPr>
        <p:blipFill>
          <a:blip r:embed="rId3"/>
          <a:stretch>
            <a:fillRect/>
          </a:stretch>
        </p:blipFill>
        <p:spPr>
          <a:xfrm>
            <a:off x="338763" y="1594708"/>
            <a:ext cx="6445096" cy="3919833"/>
          </a:xfrm>
          <a:prstGeom prst="rect">
            <a:avLst/>
          </a:prstGeom>
        </p:spPr>
      </p:pic>
    </p:spTree>
    <p:extLst>
      <p:ext uri="{BB962C8B-B14F-4D97-AF65-F5344CB8AC3E}">
        <p14:creationId xmlns:p14="http://schemas.microsoft.com/office/powerpoint/2010/main" val="21416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F5C5B8-9DF1-49E4-BA58-B0EA29D59F96}"/>
              </a:ext>
            </a:extLst>
          </p:cNvPr>
          <p:cNvSpPr/>
          <p:nvPr/>
        </p:nvSpPr>
        <p:spPr>
          <a:xfrm>
            <a:off x="7689827" y="955440"/>
            <a:ext cx="3575018" cy="461665"/>
          </a:xfrm>
          <a:prstGeom prst="rect">
            <a:avLst/>
          </a:prstGeom>
        </p:spPr>
        <p:txBody>
          <a:bodyPr wrap="none">
            <a:spAutoFit/>
          </a:bodyPr>
          <a:lstStyle/>
          <a:p>
            <a:r>
              <a:rPr lang="en-US" sz="2400" dirty="0">
                <a:solidFill>
                  <a:schemeClr val="bg1"/>
                </a:solidFill>
              </a:rPr>
              <a:t>Analysis on each Cluster</a:t>
            </a:r>
            <a:endParaRPr lang="en-MY" sz="2400" dirty="0"/>
          </a:p>
        </p:txBody>
      </p:sp>
      <p:pic>
        <p:nvPicPr>
          <p:cNvPr id="3" name="Picture 2">
            <a:extLst>
              <a:ext uri="{FF2B5EF4-FFF2-40B4-BE49-F238E27FC236}">
                <a16:creationId xmlns:a16="http://schemas.microsoft.com/office/drawing/2014/main" id="{E974E14C-C9E9-423F-9304-70C80F05A895}"/>
              </a:ext>
            </a:extLst>
          </p:cNvPr>
          <p:cNvPicPr/>
          <p:nvPr/>
        </p:nvPicPr>
        <p:blipFill>
          <a:blip r:embed="rId2"/>
          <a:stretch>
            <a:fillRect/>
          </a:stretch>
        </p:blipFill>
        <p:spPr>
          <a:xfrm>
            <a:off x="568410" y="1186272"/>
            <a:ext cx="4596714" cy="1800068"/>
          </a:xfrm>
          <a:prstGeom prst="rect">
            <a:avLst/>
          </a:prstGeom>
        </p:spPr>
      </p:pic>
      <p:pic>
        <p:nvPicPr>
          <p:cNvPr id="4" name="Picture 3">
            <a:extLst>
              <a:ext uri="{FF2B5EF4-FFF2-40B4-BE49-F238E27FC236}">
                <a16:creationId xmlns:a16="http://schemas.microsoft.com/office/drawing/2014/main" id="{36C145C8-24EC-43B4-A76F-A60738C0B9BE}"/>
              </a:ext>
            </a:extLst>
          </p:cNvPr>
          <p:cNvPicPr/>
          <p:nvPr/>
        </p:nvPicPr>
        <p:blipFill>
          <a:blip r:embed="rId3"/>
          <a:stretch>
            <a:fillRect/>
          </a:stretch>
        </p:blipFill>
        <p:spPr>
          <a:xfrm>
            <a:off x="568410" y="3754691"/>
            <a:ext cx="4596714" cy="2386495"/>
          </a:xfrm>
          <a:prstGeom prst="rect">
            <a:avLst/>
          </a:prstGeom>
        </p:spPr>
      </p:pic>
      <p:sp>
        <p:nvSpPr>
          <p:cNvPr id="5" name="TextBox 4">
            <a:extLst>
              <a:ext uri="{FF2B5EF4-FFF2-40B4-BE49-F238E27FC236}">
                <a16:creationId xmlns:a16="http://schemas.microsoft.com/office/drawing/2014/main" id="{7D78A109-9048-4B8F-8401-CCAA80035373}"/>
              </a:ext>
            </a:extLst>
          </p:cNvPr>
          <p:cNvSpPr txBox="1"/>
          <p:nvPr/>
        </p:nvSpPr>
        <p:spPr>
          <a:xfrm>
            <a:off x="691978" y="667265"/>
            <a:ext cx="3810196" cy="369332"/>
          </a:xfrm>
          <a:prstGeom prst="rect">
            <a:avLst/>
          </a:prstGeom>
          <a:noFill/>
        </p:spPr>
        <p:txBody>
          <a:bodyPr wrap="square" rtlCol="0">
            <a:spAutoFit/>
          </a:bodyPr>
          <a:lstStyle/>
          <a:p>
            <a:r>
              <a:rPr lang="en-US" dirty="0">
                <a:solidFill>
                  <a:schemeClr val="bg1"/>
                </a:solidFill>
              </a:rPr>
              <a:t>Cluster0 (green marker)</a:t>
            </a:r>
            <a:endParaRPr lang="en-MY" dirty="0">
              <a:solidFill>
                <a:schemeClr val="bg1"/>
              </a:solidFill>
            </a:endParaRPr>
          </a:p>
        </p:txBody>
      </p:sp>
      <p:sp>
        <p:nvSpPr>
          <p:cNvPr id="6" name="TextBox 5">
            <a:extLst>
              <a:ext uri="{FF2B5EF4-FFF2-40B4-BE49-F238E27FC236}">
                <a16:creationId xmlns:a16="http://schemas.microsoft.com/office/drawing/2014/main" id="{48FDD363-064D-4C33-AD10-335C97AE4D86}"/>
              </a:ext>
            </a:extLst>
          </p:cNvPr>
          <p:cNvSpPr txBox="1"/>
          <p:nvPr/>
        </p:nvSpPr>
        <p:spPr>
          <a:xfrm>
            <a:off x="568410" y="3244334"/>
            <a:ext cx="3810196" cy="369332"/>
          </a:xfrm>
          <a:prstGeom prst="rect">
            <a:avLst/>
          </a:prstGeom>
          <a:noFill/>
        </p:spPr>
        <p:txBody>
          <a:bodyPr wrap="square" rtlCol="0">
            <a:spAutoFit/>
          </a:bodyPr>
          <a:lstStyle/>
          <a:p>
            <a:r>
              <a:rPr lang="en-US" dirty="0">
                <a:solidFill>
                  <a:schemeClr val="bg1"/>
                </a:solidFill>
              </a:rPr>
              <a:t>Cluster1 (purple marker)</a:t>
            </a:r>
            <a:endParaRPr lang="en-MY" dirty="0">
              <a:solidFill>
                <a:schemeClr val="bg1"/>
              </a:solidFill>
            </a:endParaRPr>
          </a:p>
        </p:txBody>
      </p:sp>
      <p:sp>
        <p:nvSpPr>
          <p:cNvPr id="7" name="TextBox 6">
            <a:extLst>
              <a:ext uri="{FF2B5EF4-FFF2-40B4-BE49-F238E27FC236}">
                <a16:creationId xmlns:a16="http://schemas.microsoft.com/office/drawing/2014/main" id="{DABAC95A-EA2A-40FF-8710-9C8D71E8100D}"/>
              </a:ext>
            </a:extLst>
          </p:cNvPr>
          <p:cNvSpPr txBox="1"/>
          <p:nvPr/>
        </p:nvSpPr>
        <p:spPr>
          <a:xfrm>
            <a:off x="7689827" y="1767005"/>
            <a:ext cx="3933763" cy="1754326"/>
          </a:xfrm>
          <a:prstGeom prst="rect">
            <a:avLst/>
          </a:prstGeom>
          <a:noFill/>
        </p:spPr>
        <p:txBody>
          <a:bodyPr wrap="square" rtlCol="0">
            <a:spAutoFit/>
          </a:bodyPr>
          <a:lstStyle/>
          <a:p>
            <a:r>
              <a:rPr lang="en-MY" dirty="0">
                <a:solidFill>
                  <a:schemeClr val="bg1"/>
                </a:solidFill>
              </a:rPr>
              <a:t>As we can see, the Cluster0 has ‘Shopping Mall’ value of less and equal to 0.01. </a:t>
            </a:r>
          </a:p>
          <a:p>
            <a:endParaRPr lang="en-MY" dirty="0">
              <a:solidFill>
                <a:schemeClr val="bg1"/>
              </a:solidFill>
            </a:endParaRPr>
          </a:p>
          <a:p>
            <a:r>
              <a:rPr lang="en-MY" dirty="0">
                <a:solidFill>
                  <a:schemeClr val="bg1"/>
                </a:solidFill>
              </a:rPr>
              <a:t>Meanwhile, Cluster1 has the value or more than 0.01.</a:t>
            </a:r>
          </a:p>
        </p:txBody>
      </p:sp>
    </p:spTree>
    <p:extLst>
      <p:ext uri="{BB962C8B-B14F-4D97-AF65-F5344CB8AC3E}">
        <p14:creationId xmlns:p14="http://schemas.microsoft.com/office/powerpoint/2010/main" val="1845561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DFE8D0-ECF9-41FB-B7B9-FB5C1A7B7E6E}"/>
              </a:ext>
            </a:extLst>
          </p:cNvPr>
          <p:cNvSpPr/>
          <p:nvPr/>
        </p:nvSpPr>
        <p:spPr>
          <a:xfrm>
            <a:off x="257175" y="245269"/>
            <a:ext cx="11677650" cy="6367462"/>
          </a:xfrm>
          <a:prstGeom prst="roundRect">
            <a:avLst>
              <a:gd name="adj" fmla="val 1203"/>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0">
            <a:extLst>
              <a:ext uri="{FF2B5EF4-FFF2-40B4-BE49-F238E27FC236}">
                <a16:creationId xmlns:a16="http://schemas.microsoft.com/office/drawing/2014/main" id="{CCFF808D-EDF7-432E-A2FB-2D2699968C69}"/>
              </a:ext>
            </a:extLst>
          </p:cNvPr>
          <p:cNvSpPr txBox="1">
            <a:spLocks/>
          </p:cNvSpPr>
          <p:nvPr/>
        </p:nvSpPr>
        <p:spPr>
          <a:xfrm>
            <a:off x="498454" y="4564110"/>
            <a:ext cx="3644922" cy="18002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dirty="0">
                <a:solidFill>
                  <a:schemeClr val="bg1"/>
                </a:solidFill>
                <a:cs typeface="Arial" pitchFamily="34" charset="0"/>
              </a:rPr>
              <a:t>Discussion</a:t>
            </a:r>
          </a:p>
        </p:txBody>
      </p:sp>
      <p:grpSp>
        <p:nvGrpSpPr>
          <p:cNvPr id="4" name="그룹 3">
            <a:extLst>
              <a:ext uri="{FF2B5EF4-FFF2-40B4-BE49-F238E27FC236}">
                <a16:creationId xmlns:a16="http://schemas.microsoft.com/office/drawing/2014/main" id="{D29042A5-44CA-4E0F-A565-87BE5ED12FA0}"/>
              </a:ext>
            </a:extLst>
          </p:cNvPr>
          <p:cNvGrpSpPr/>
          <p:nvPr/>
        </p:nvGrpSpPr>
        <p:grpSpPr>
          <a:xfrm>
            <a:off x="8506802" y="998857"/>
            <a:ext cx="3186744" cy="5419802"/>
            <a:chOff x="4871865" y="1777141"/>
            <a:chExt cx="3630109" cy="5419802"/>
          </a:xfrm>
        </p:grpSpPr>
        <p:sp>
          <p:nvSpPr>
            <p:cNvPr id="5" name="TextBox 4">
              <a:extLst>
                <a:ext uri="{FF2B5EF4-FFF2-40B4-BE49-F238E27FC236}">
                  <a16:creationId xmlns:a16="http://schemas.microsoft.com/office/drawing/2014/main" id="{D00F49B6-A618-4950-BC45-2C8D61F16939}"/>
                </a:ext>
              </a:extLst>
            </p:cNvPr>
            <p:cNvSpPr txBox="1"/>
            <p:nvPr/>
          </p:nvSpPr>
          <p:spPr>
            <a:xfrm>
              <a:off x="4871866" y="2118630"/>
              <a:ext cx="3630108" cy="5078313"/>
            </a:xfrm>
            <a:prstGeom prst="rect">
              <a:avLst/>
            </a:prstGeom>
            <a:noFill/>
          </p:spPr>
          <p:txBody>
            <a:bodyPr wrap="square" rtlCol="0">
              <a:spAutoFit/>
            </a:bodyPr>
            <a:lstStyle/>
            <a:p>
              <a:r>
                <a:rPr lang="en-MY" sz="1200" dirty="0">
                  <a:solidFill>
                    <a:schemeClr val="bg1"/>
                  </a:solidFill>
                </a:rPr>
                <a:t>From the result that I have obtained, I found that almost all districts of Kuala Lumpur have their own shopping malls. In this project, I use the radius of 5 km and to have so many shopping malls within this small radius indicates that there is oversupply in shopping mall. To build more shopping mall has its own pros and cons. The pros are can attract more people and therefore can encourage them to spend more and this will contribute to positive growth in GDP of a country. The cons are will be many ‘dead’ shopping malls or abandoned buildings that tear down the landscape of the area. However, there is a good location to open a new shopping mall which is at Bandar Tun Razak as the number of existing shopping mall is zero at the moment. This will give a new attraction to the place. In my point of view, shopping mall is very essential to the people as this make their life easier as they can buy everything under one roof. Therefore, it is always a demand for shopping mall and it is good to open it at a location that has less or zero number of shopping malls nearby.</a:t>
              </a:r>
            </a:p>
          </p:txBody>
        </p:sp>
        <p:sp>
          <p:nvSpPr>
            <p:cNvPr id="6" name="TextBox 5">
              <a:extLst>
                <a:ext uri="{FF2B5EF4-FFF2-40B4-BE49-F238E27FC236}">
                  <a16:creationId xmlns:a16="http://schemas.microsoft.com/office/drawing/2014/main" id="{71ABBC49-FBAD-40C0-ACD6-59EEAE1E9428}"/>
                </a:ext>
              </a:extLst>
            </p:cNvPr>
            <p:cNvSpPr txBox="1"/>
            <p:nvPr/>
          </p:nvSpPr>
          <p:spPr>
            <a:xfrm>
              <a:off x="4871865" y="1777141"/>
              <a:ext cx="3630108" cy="307777"/>
            </a:xfrm>
            <a:prstGeom prst="rect">
              <a:avLst/>
            </a:prstGeom>
            <a:noFill/>
          </p:spPr>
          <p:txBody>
            <a:bodyPr wrap="square" rtlCol="0">
              <a:spAutoFit/>
            </a:bodyPr>
            <a:lstStyle/>
            <a:p>
              <a:r>
                <a:rPr lang="en-US" altLang="ko-KR" sz="1400" b="1" dirty="0">
                  <a:solidFill>
                    <a:schemeClr val="bg1"/>
                  </a:solidFill>
                  <a:cs typeface="Arial" pitchFamily="34" charset="0"/>
                </a:rPr>
                <a:t>Question 2</a:t>
              </a:r>
              <a:endParaRPr lang="ko-KR" altLang="en-US" sz="1400" b="1" dirty="0">
                <a:solidFill>
                  <a:schemeClr val="bg1"/>
                </a:solidFill>
                <a:cs typeface="Arial" pitchFamily="34" charset="0"/>
              </a:endParaRPr>
            </a:p>
          </p:txBody>
        </p:sp>
      </p:grpSp>
      <p:grpSp>
        <p:nvGrpSpPr>
          <p:cNvPr id="7" name="그룹 2">
            <a:extLst>
              <a:ext uri="{FF2B5EF4-FFF2-40B4-BE49-F238E27FC236}">
                <a16:creationId xmlns:a16="http://schemas.microsoft.com/office/drawing/2014/main" id="{CE348A2F-9403-45B5-98CA-A7C6059D3F6E}"/>
              </a:ext>
            </a:extLst>
          </p:cNvPr>
          <p:cNvGrpSpPr/>
          <p:nvPr/>
        </p:nvGrpSpPr>
        <p:grpSpPr>
          <a:xfrm>
            <a:off x="4863504" y="1003995"/>
            <a:ext cx="3186743" cy="3937337"/>
            <a:chOff x="822207" y="1777142"/>
            <a:chExt cx="3630108" cy="3937337"/>
          </a:xfrm>
        </p:grpSpPr>
        <p:sp>
          <p:nvSpPr>
            <p:cNvPr id="8" name="TextBox 7">
              <a:extLst>
                <a:ext uri="{FF2B5EF4-FFF2-40B4-BE49-F238E27FC236}">
                  <a16:creationId xmlns:a16="http://schemas.microsoft.com/office/drawing/2014/main" id="{CD02CCD4-2B53-4F0A-B994-02ACD5F0E09D}"/>
                </a:ext>
              </a:extLst>
            </p:cNvPr>
            <p:cNvSpPr txBox="1"/>
            <p:nvPr/>
          </p:nvSpPr>
          <p:spPr>
            <a:xfrm>
              <a:off x="822207" y="1777142"/>
              <a:ext cx="3630108" cy="307777"/>
            </a:xfrm>
            <a:prstGeom prst="rect">
              <a:avLst/>
            </a:prstGeom>
            <a:noFill/>
          </p:spPr>
          <p:txBody>
            <a:bodyPr wrap="square" rtlCol="0">
              <a:spAutoFit/>
            </a:bodyPr>
            <a:lstStyle/>
            <a:p>
              <a:r>
                <a:rPr lang="en-US" altLang="ko-KR" sz="1400" b="1" dirty="0">
                  <a:solidFill>
                    <a:schemeClr val="bg1"/>
                  </a:solidFill>
                  <a:cs typeface="Arial" pitchFamily="34" charset="0"/>
                </a:rPr>
                <a:t>Question 1</a:t>
              </a:r>
              <a:endParaRPr lang="ko-KR" altLang="en-US" sz="1400" b="1" dirty="0">
                <a:solidFill>
                  <a:schemeClr val="bg1"/>
                </a:solidFill>
                <a:cs typeface="Arial" pitchFamily="34" charset="0"/>
              </a:endParaRPr>
            </a:p>
          </p:txBody>
        </p:sp>
        <p:sp>
          <p:nvSpPr>
            <p:cNvPr id="9" name="TextBox 8">
              <a:extLst>
                <a:ext uri="{FF2B5EF4-FFF2-40B4-BE49-F238E27FC236}">
                  <a16:creationId xmlns:a16="http://schemas.microsoft.com/office/drawing/2014/main" id="{B2E1D5D6-081E-48CF-BB80-678EB89F248F}"/>
                </a:ext>
              </a:extLst>
            </p:cNvPr>
            <p:cNvSpPr txBox="1"/>
            <p:nvPr/>
          </p:nvSpPr>
          <p:spPr>
            <a:xfrm>
              <a:off x="822207" y="2113493"/>
              <a:ext cx="3630108" cy="3600986"/>
            </a:xfrm>
            <a:prstGeom prst="rect">
              <a:avLst/>
            </a:prstGeom>
            <a:noFill/>
          </p:spPr>
          <p:txBody>
            <a:bodyPr wrap="square" rtlCol="0">
              <a:spAutoFit/>
            </a:bodyPr>
            <a:lstStyle/>
            <a:p>
              <a:r>
                <a:rPr lang="en-MY" sz="1200" dirty="0">
                  <a:solidFill>
                    <a:schemeClr val="bg1"/>
                  </a:solidFill>
                </a:rPr>
                <a:t>From the result that I have obtained, we can see that cluster0 and cluster1 consist of Tokyo districts only and on the other hand, cluster2 only consist of Kuala Lumpur districts. Cluster0 and cluster1 have Japanese Restaurant and Sake Bar in their top 5 most common venues near the area. For Kuala Lumpur city, the most demand category is Chinese Restaurant and then followed by Café. This shows that the demand from the people who live within the area plays an important role to shape the city. As for Japanese, they love to eat Japanese/local food and enjoy drinking sake after the work time is over. Meanwhile, Malaysian loves to eat rice and usually can be found at Chinese Restaurant. They also love to spend their time having a discussion/meeting in a café. </a:t>
              </a:r>
            </a:p>
          </p:txBody>
        </p:sp>
      </p:grpSp>
    </p:spTree>
    <p:extLst>
      <p:ext uri="{BB962C8B-B14F-4D97-AF65-F5344CB8AC3E}">
        <p14:creationId xmlns:p14="http://schemas.microsoft.com/office/powerpoint/2010/main" val="287625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4">
            <a:extLst>
              <a:ext uri="{FF2B5EF4-FFF2-40B4-BE49-F238E27FC236}">
                <a16:creationId xmlns:a16="http://schemas.microsoft.com/office/drawing/2014/main" id="{8783D642-ED0B-4ECB-8487-FD8D32B58705}"/>
              </a:ext>
            </a:extLst>
          </p:cNvPr>
          <p:cNvSpPr/>
          <p:nvPr/>
        </p:nvSpPr>
        <p:spPr>
          <a:xfrm rot="5400000" flipV="1">
            <a:off x="9544096" y="2635417"/>
            <a:ext cx="2114156" cy="182910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4DFE27E9-C1DB-43C1-9B6B-74C4CF339766}"/>
              </a:ext>
            </a:extLst>
          </p:cNvPr>
          <p:cNvSpPr txBox="1"/>
          <p:nvPr/>
        </p:nvSpPr>
        <p:spPr>
          <a:xfrm>
            <a:off x="9791269" y="3136612"/>
            <a:ext cx="1619809" cy="584775"/>
          </a:xfrm>
          <a:prstGeom prst="rect">
            <a:avLst/>
          </a:prstGeom>
          <a:noFill/>
        </p:spPr>
        <p:txBody>
          <a:bodyPr wrap="square" rtlCol="0">
            <a:spAutoFit/>
          </a:bodyPr>
          <a:lstStyle/>
          <a:p>
            <a:r>
              <a:rPr lang="en-US" altLang="ko-KR" sz="1600" b="1" dirty="0">
                <a:solidFill>
                  <a:schemeClr val="bg1"/>
                </a:solidFill>
                <a:cs typeface="Arial" pitchFamily="34" charset="0"/>
              </a:rPr>
              <a:t>What I can conclude?</a:t>
            </a:r>
          </a:p>
        </p:txBody>
      </p:sp>
      <p:sp>
        <p:nvSpPr>
          <p:cNvPr id="4" name="Text Placeholder 10">
            <a:extLst>
              <a:ext uri="{FF2B5EF4-FFF2-40B4-BE49-F238E27FC236}">
                <a16:creationId xmlns:a16="http://schemas.microsoft.com/office/drawing/2014/main" id="{386D4C34-FB77-459C-BFC9-BED4AB4CA10A}"/>
              </a:ext>
            </a:extLst>
          </p:cNvPr>
          <p:cNvSpPr txBox="1">
            <a:spLocks/>
          </p:cNvSpPr>
          <p:nvPr/>
        </p:nvSpPr>
        <p:spPr>
          <a:xfrm>
            <a:off x="8118454" y="4607046"/>
            <a:ext cx="3644922" cy="18002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4800" b="1" dirty="0">
                <a:solidFill>
                  <a:schemeClr val="bg1"/>
                </a:solidFill>
                <a:cs typeface="Arial" pitchFamily="34" charset="0"/>
              </a:rPr>
              <a:t>Conclusion</a:t>
            </a:r>
          </a:p>
        </p:txBody>
      </p:sp>
      <p:grpSp>
        <p:nvGrpSpPr>
          <p:cNvPr id="5" name="그룹 2">
            <a:extLst>
              <a:ext uri="{FF2B5EF4-FFF2-40B4-BE49-F238E27FC236}">
                <a16:creationId xmlns:a16="http://schemas.microsoft.com/office/drawing/2014/main" id="{3FAD9079-BF23-47A6-94A1-23B65FCE3B83}"/>
              </a:ext>
            </a:extLst>
          </p:cNvPr>
          <p:cNvGrpSpPr/>
          <p:nvPr/>
        </p:nvGrpSpPr>
        <p:grpSpPr>
          <a:xfrm>
            <a:off x="676275" y="1603862"/>
            <a:ext cx="3521097" cy="4142717"/>
            <a:chOff x="2153463" y="1916832"/>
            <a:chExt cx="7911017" cy="4142717"/>
          </a:xfrm>
        </p:grpSpPr>
        <p:sp>
          <p:nvSpPr>
            <p:cNvPr id="6" name="TextBox 5">
              <a:extLst>
                <a:ext uri="{FF2B5EF4-FFF2-40B4-BE49-F238E27FC236}">
                  <a16:creationId xmlns:a16="http://schemas.microsoft.com/office/drawing/2014/main" id="{BD325B23-26AF-4420-BA42-BC7886C5C584}"/>
                </a:ext>
              </a:extLst>
            </p:cNvPr>
            <p:cNvSpPr txBox="1"/>
            <p:nvPr/>
          </p:nvSpPr>
          <p:spPr>
            <a:xfrm>
              <a:off x="2153463" y="1916832"/>
              <a:ext cx="7911017" cy="338554"/>
            </a:xfrm>
            <a:prstGeom prst="rect">
              <a:avLst/>
            </a:prstGeom>
            <a:noFill/>
          </p:spPr>
          <p:txBody>
            <a:bodyPr wrap="square" rtlCol="0">
              <a:spAutoFit/>
            </a:bodyPr>
            <a:lstStyle/>
            <a:p>
              <a:r>
                <a:rPr lang="en-US" altLang="ko-KR" sz="1600" b="1" dirty="0">
                  <a:solidFill>
                    <a:schemeClr val="bg1"/>
                  </a:solidFill>
                  <a:cs typeface="Arial" pitchFamily="34" charset="0"/>
                </a:rPr>
                <a:t>In a nutshell</a:t>
              </a:r>
              <a:endParaRPr lang="ko-KR" altLang="en-US" sz="1600" b="1" dirty="0">
                <a:solidFill>
                  <a:schemeClr val="bg1"/>
                </a:solidFill>
                <a:cs typeface="Arial" pitchFamily="34" charset="0"/>
              </a:endParaRPr>
            </a:p>
          </p:txBody>
        </p:sp>
        <p:sp>
          <p:nvSpPr>
            <p:cNvPr id="7" name="TextBox 6">
              <a:extLst>
                <a:ext uri="{FF2B5EF4-FFF2-40B4-BE49-F238E27FC236}">
                  <a16:creationId xmlns:a16="http://schemas.microsoft.com/office/drawing/2014/main" id="{502B802B-A3C6-4842-9DEA-3D334ED626F6}"/>
                </a:ext>
              </a:extLst>
            </p:cNvPr>
            <p:cNvSpPr txBox="1"/>
            <p:nvPr/>
          </p:nvSpPr>
          <p:spPr>
            <a:xfrm>
              <a:off x="2153463" y="2520119"/>
              <a:ext cx="7911017" cy="3539430"/>
            </a:xfrm>
            <a:prstGeom prst="rect">
              <a:avLst/>
            </a:prstGeom>
            <a:noFill/>
          </p:spPr>
          <p:txBody>
            <a:bodyPr wrap="square" rtlCol="0">
              <a:spAutoFit/>
            </a:bodyPr>
            <a:lstStyle/>
            <a:p>
              <a:r>
                <a:rPr lang="en-MY" sz="1400" dirty="0">
                  <a:solidFill>
                    <a:schemeClr val="bg1"/>
                  </a:solidFill>
                </a:rPr>
                <a:t>My earlier hypothesises are true for question 1 and 2. Kuala Lumpur and Tokyo are completely two different cities and we cannot find the similarity based on amenity. This is because Malaysia and Japan have different people and culture that shape the city to be different from one another. </a:t>
              </a:r>
            </a:p>
            <a:p>
              <a:endParaRPr lang="en-MY" sz="1400" dirty="0">
                <a:solidFill>
                  <a:schemeClr val="bg1"/>
                </a:solidFill>
              </a:endParaRPr>
            </a:p>
            <a:p>
              <a:r>
                <a:rPr lang="en-MY" sz="1400" dirty="0">
                  <a:solidFill>
                    <a:schemeClr val="bg1"/>
                  </a:solidFill>
                </a:rPr>
                <a:t>In Kuala Lumpur, we can cluster the districts into two which are ‘high’ and ‘low’ in terms of number of shopping malls. The best location to open a new shopping mall is in cluster0 or to be precise at Bandar Tun Razak as it has zero shopping mall at the moment.</a:t>
              </a:r>
            </a:p>
          </p:txBody>
        </p:sp>
      </p:grpSp>
    </p:spTree>
    <p:extLst>
      <p:ext uri="{BB962C8B-B14F-4D97-AF65-F5344CB8AC3E}">
        <p14:creationId xmlns:p14="http://schemas.microsoft.com/office/powerpoint/2010/main" val="88524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4" name="TextBox 3">
            <a:extLst>
              <a:ext uri="{FF2B5EF4-FFF2-40B4-BE49-F238E27FC236}">
                <a16:creationId xmlns:a16="http://schemas.microsoft.com/office/drawing/2014/main" id="{298CF959-4651-4C64-A08C-8F2BDE46A824}"/>
              </a:ext>
            </a:extLst>
          </p:cNvPr>
          <p:cNvSpPr txBox="1"/>
          <p:nvPr/>
        </p:nvSpPr>
        <p:spPr>
          <a:xfrm>
            <a:off x="4762" y="3714495"/>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 Title of Your Presentation</a:t>
            </a:r>
            <a:endParaRPr lang="ko-KR" altLang="en-US" sz="1867"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83210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1171598" y="1340696"/>
            <a:ext cx="4924401" cy="830997"/>
          </a:xfrm>
          <a:prstGeom prst="rect">
            <a:avLst/>
          </a:prstGeom>
          <a:noFill/>
        </p:spPr>
        <p:txBody>
          <a:bodyPr wrap="square" rtlCol="0" anchor="ctr">
            <a:spAutoFit/>
          </a:bodyPr>
          <a:lstStyle/>
          <a:p>
            <a:r>
              <a:rPr lang="en-US" altLang="ko-KR" sz="4800" b="1" dirty="0">
                <a:cs typeface="Arial" pitchFamily="34" charset="0"/>
              </a:rPr>
              <a:t>INTRODUCTION</a:t>
            </a:r>
            <a:endParaRPr lang="ko-KR" altLang="en-US" sz="4800" b="1" dirty="0">
              <a:cs typeface="Arial" pitchFamily="34" charset="0"/>
            </a:endParaRPr>
          </a:p>
        </p:txBody>
      </p:sp>
      <p:sp>
        <p:nvSpPr>
          <p:cNvPr id="11" name="TextBox 10">
            <a:extLst>
              <a:ext uri="{FF2B5EF4-FFF2-40B4-BE49-F238E27FC236}">
                <a16:creationId xmlns:a16="http://schemas.microsoft.com/office/drawing/2014/main" id="{4E475BEE-6325-441B-8B2A-5BB7F38C366B}"/>
              </a:ext>
            </a:extLst>
          </p:cNvPr>
          <p:cNvSpPr txBox="1"/>
          <p:nvPr/>
        </p:nvSpPr>
        <p:spPr>
          <a:xfrm>
            <a:off x="1171598" y="3401409"/>
            <a:ext cx="3568439" cy="646331"/>
          </a:xfrm>
          <a:prstGeom prst="rect">
            <a:avLst/>
          </a:prstGeom>
          <a:noFill/>
        </p:spPr>
        <p:txBody>
          <a:bodyPr wrap="square" rtlCol="0" anchor="ctr">
            <a:spAutoFit/>
          </a:bodyPr>
          <a:lstStyle/>
          <a:p>
            <a:r>
              <a:rPr lang="en-US" altLang="ko-KR" sz="1200" dirty="0">
                <a:cs typeface="Arial" pitchFamily="34" charset="0"/>
              </a:rPr>
              <a:t>1) Is there any similarity between two cities</a:t>
            </a:r>
          </a:p>
          <a:p>
            <a:r>
              <a:rPr lang="en-US" altLang="ko-KR" sz="1200" dirty="0">
                <a:cs typeface="Arial" pitchFamily="34" charset="0"/>
              </a:rPr>
              <a:t>2) If developer would like to open a new shopping mall, where they should open it?</a:t>
            </a:r>
            <a:endParaRPr lang="ko-KR" altLang="en-US" sz="1200" dirty="0">
              <a:cs typeface="Arial" pitchFamily="34" charset="0"/>
            </a:endParaRPr>
          </a:p>
        </p:txBody>
      </p:sp>
      <p:sp>
        <p:nvSpPr>
          <p:cNvPr id="12" name="TextBox 11">
            <a:extLst>
              <a:ext uri="{FF2B5EF4-FFF2-40B4-BE49-F238E27FC236}">
                <a16:creationId xmlns:a16="http://schemas.microsoft.com/office/drawing/2014/main" id="{2BD01C55-D8FE-497D-81D6-91B9A543B3A3}"/>
              </a:ext>
            </a:extLst>
          </p:cNvPr>
          <p:cNvSpPr txBox="1"/>
          <p:nvPr/>
        </p:nvSpPr>
        <p:spPr>
          <a:xfrm>
            <a:off x="1171597" y="2532526"/>
            <a:ext cx="3568440" cy="830997"/>
          </a:xfrm>
          <a:prstGeom prst="rect">
            <a:avLst/>
          </a:prstGeom>
          <a:noFill/>
        </p:spPr>
        <p:txBody>
          <a:bodyPr wrap="square" rtlCol="0" anchor="ctr">
            <a:spAutoFit/>
          </a:bodyPr>
          <a:lstStyle/>
          <a:p>
            <a:r>
              <a:rPr lang="en-US" altLang="ko-KR" sz="2400" dirty="0">
                <a:solidFill>
                  <a:schemeClr val="accent3"/>
                </a:solidFill>
                <a:cs typeface="Arial" pitchFamily="34" charset="0"/>
              </a:rPr>
              <a:t>There are two questions to be answered</a:t>
            </a:r>
            <a:endParaRPr lang="ko-KR" altLang="en-US" sz="2400" dirty="0">
              <a:solidFill>
                <a:schemeClr val="accent3"/>
              </a:solidFill>
              <a:cs typeface="Arial" pitchFamily="34" charset="0"/>
            </a:endParaRPr>
          </a:p>
        </p:txBody>
      </p:sp>
      <p:sp>
        <p:nvSpPr>
          <p:cNvPr id="14" name="TextBox 13">
            <a:extLst>
              <a:ext uri="{FF2B5EF4-FFF2-40B4-BE49-F238E27FC236}">
                <a16:creationId xmlns:a16="http://schemas.microsoft.com/office/drawing/2014/main" id="{2094310E-FF96-4BC3-9BD0-C856081FB5E4}"/>
              </a:ext>
            </a:extLst>
          </p:cNvPr>
          <p:cNvSpPr txBox="1"/>
          <p:nvPr/>
        </p:nvSpPr>
        <p:spPr>
          <a:xfrm>
            <a:off x="1171598" y="4085626"/>
            <a:ext cx="3734509" cy="17543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question No,1, I will use Kuala Lumpur, Malaysia and Tokyo, Japan. We know that Tokyo is a developed country meanwhile Malaysia is still a developing country. Can we find any similarity between these two cities in terms of amenity?</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For question No,2, I want to focus on Kuala Lumpur only. My goal in here is to find the location that has less no. of shopping mall to prevent the oversupply</a:t>
            </a:r>
          </a:p>
        </p:txBody>
      </p:sp>
      <p:pic>
        <p:nvPicPr>
          <p:cNvPr id="4" name="Picture Placeholder 3">
            <a:extLst>
              <a:ext uri="{FF2B5EF4-FFF2-40B4-BE49-F238E27FC236}">
                <a16:creationId xmlns:a16="http://schemas.microsoft.com/office/drawing/2014/main" id="{D8CECB52-1124-4456-9691-E538970A1114}"/>
              </a:ext>
            </a:extLst>
          </p:cNvPr>
          <p:cNvPicPr>
            <a:picLocks noGrp="1" noChangeAspect="1"/>
          </p:cNvPicPr>
          <p:nvPr>
            <p:ph type="pic" sz="quarter" idx="41"/>
          </p:nvPr>
        </p:nvPicPr>
        <p:blipFill>
          <a:blip r:embed="rId2">
            <a:extLst>
              <a:ext uri="{28A0092B-C50C-407E-A947-70E740481C1C}">
                <a14:useLocalDpi xmlns:a14="http://schemas.microsoft.com/office/drawing/2010/main" val="0"/>
              </a:ext>
            </a:extLst>
          </a:blip>
          <a:srcRect l="16350" r="16350"/>
          <a:stretch>
            <a:fillRect/>
          </a:stretch>
        </p:blipFill>
        <p:spPr>
          <a:xfrm>
            <a:off x="6252519" y="487276"/>
            <a:ext cx="5939481" cy="5883448"/>
          </a:xfrm>
        </p:spPr>
      </p:pic>
    </p:spTree>
    <p:extLst>
      <p:ext uri="{BB962C8B-B14F-4D97-AF65-F5344CB8AC3E}">
        <p14:creationId xmlns:p14="http://schemas.microsoft.com/office/powerpoint/2010/main" val="279917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6106651" y="293611"/>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3B75C5-9BDB-4B5F-AB3F-CB12A702F1F8}"/>
              </a:ext>
            </a:extLst>
          </p:cNvPr>
          <p:cNvSpPr txBox="1"/>
          <p:nvPr/>
        </p:nvSpPr>
        <p:spPr>
          <a:xfrm>
            <a:off x="7081344" y="2364515"/>
            <a:ext cx="4661840" cy="276999"/>
          </a:xfrm>
          <a:prstGeom prst="rect">
            <a:avLst/>
          </a:prstGeom>
          <a:noFill/>
        </p:spPr>
        <p:txBody>
          <a:bodyPr wrap="square" rtlCol="0">
            <a:spAutoFit/>
          </a:bodyPr>
          <a:lstStyle/>
          <a:p>
            <a:r>
              <a:rPr lang="en-US" altLang="ko-KR" sz="1200" dirty="0">
                <a:solidFill>
                  <a:schemeClr val="bg1"/>
                </a:solidFill>
                <a:cs typeface="Arial" pitchFamily="34" charset="0"/>
              </a:rPr>
              <a:t>Malaysia and Japan are completely two different cities</a:t>
            </a:r>
          </a:p>
        </p:txBody>
      </p:sp>
      <p:grpSp>
        <p:nvGrpSpPr>
          <p:cNvPr id="4" name="Group 3">
            <a:extLst>
              <a:ext uri="{FF2B5EF4-FFF2-40B4-BE49-F238E27FC236}">
                <a16:creationId xmlns:a16="http://schemas.microsoft.com/office/drawing/2014/main" id="{7DA86C59-34F4-4919-9F69-A6D243DD90AF}"/>
              </a:ext>
            </a:extLst>
          </p:cNvPr>
          <p:cNvGrpSpPr/>
          <p:nvPr/>
        </p:nvGrpSpPr>
        <p:grpSpPr>
          <a:xfrm>
            <a:off x="6305942" y="1681595"/>
            <a:ext cx="5419664" cy="777510"/>
            <a:chOff x="6102442" y="1483456"/>
            <a:chExt cx="5419664" cy="777510"/>
          </a:xfrm>
        </p:grpSpPr>
        <p:sp>
          <p:nvSpPr>
            <p:cNvPr id="5" name="TextBox 4">
              <a:extLst>
                <a:ext uri="{FF2B5EF4-FFF2-40B4-BE49-F238E27FC236}">
                  <a16:creationId xmlns:a16="http://schemas.microsoft.com/office/drawing/2014/main" id="{8591A18A-7559-4485-BC2C-6ACBBA9F87D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NO SIMLARITY</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Q1</a:t>
              </a:r>
              <a:endParaRPr lang="ko-KR" altLang="en-US" sz="4400"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38A41E9E-1812-4ACE-A417-73C9AF47F355}"/>
              </a:ext>
            </a:extLst>
          </p:cNvPr>
          <p:cNvSpPr txBox="1"/>
          <p:nvPr/>
        </p:nvSpPr>
        <p:spPr>
          <a:xfrm>
            <a:off x="7063766" y="4388745"/>
            <a:ext cx="4661840" cy="461665"/>
          </a:xfrm>
          <a:prstGeom prst="rect">
            <a:avLst/>
          </a:prstGeom>
          <a:noFill/>
        </p:spPr>
        <p:txBody>
          <a:bodyPr wrap="square" rtlCol="0">
            <a:spAutoFit/>
          </a:bodyPr>
          <a:lstStyle/>
          <a:p>
            <a:r>
              <a:rPr lang="en-US" altLang="ko-KR" sz="1200" dirty="0">
                <a:solidFill>
                  <a:schemeClr val="bg1"/>
                </a:solidFill>
                <a:cs typeface="Arial" pitchFamily="34" charset="0"/>
              </a:rPr>
              <a:t>Should open the new shopping mall at a location that has a few or zero no of shopping malls</a:t>
            </a:r>
            <a:r>
              <a:rPr lang="en-US" altLang="ko-KR" sz="1200" dirty="0">
                <a:solidFill>
                  <a:schemeClr val="bg1"/>
                </a:solidFill>
                <a:ea typeface="FZShuTi" pitchFamily="2" charset="-122"/>
                <a:cs typeface="Arial" pitchFamily="34" charset="0"/>
              </a:rPr>
              <a:t>.</a:t>
            </a:r>
            <a:endParaRPr lang="en-US" altLang="ko-KR" sz="1200"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305942" y="2820587"/>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Q2</a:t>
            </a:r>
            <a:endParaRPr lang="ko-KR" altLang="en-US" sz="4400" b="1" dirty="0">
              <a:solidFill>
                <a:schemeClr val="bg1"/>
              </a:solidFill>
              <a:cs typeface="Arial" pitchFamily="34"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6420242" y="391190"/>
            <a:ext cx="4989896" cy="923330"/>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Hypothesis</a:t>
            </a:r>
            <a:endParaRPr lang="ko-KR" altLang="en-US" sz="5400" dirty="0">
              <a:solidFill>
                <a:schemeClr val="bg1"/>
              </a:solidFill>
              <a:latin typeface="+mj-lt"/>
              <a:cs typeface="Arial" pitchFamily="34" charset="0"/>
            </a:endParaRPr>
          </a:p>
        </p:txBody>
      </p:sp>
      <p:sp>
        <p:nvSpPr>
          <p:cNvPr id="20" name="TextBox 19">
            <a:extLst>
              <a:ext uri="{FF2B5EF4-FFF2-40B4-BE49-F238E27FC236}">
                <a16:creationId xmlns:a16="http://schemas.microsoft.com/office/drawing/2014/main" id="{1D50F69B-643A-41EE-A875-FE7B1676B523}"/>
              </a:ext>
            </a:extLst>
          </p:cNvPr>
          <p:cNvSpPr txBox="1"/>
          <p:nvPr/>
        </p:nvSpPr>
        <p:spPr>
          <a:xfrm>
            <a:off x="7063766" y="2982474"/>
            <a:ext cx="4661840" cy="1338828"/>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THERE WILL BE A PLACE WITH LOW NO OF SHOPPING MALLS</a:t>
            </a:r>
            <a:endParaRPr lang="ko-KR" altLang="en-US" sz="2700" b="1" dirty="0">
              <a:solidFill>
                <a:schemeClr val="bg1"/>
              </a:solidFill>
              <a:cs typeface="Arial" pitchFamily="34" charset="0"/>
            </a:endParaRPr>
          </a:p>
        </p:txBody>
      </p:sp>
    </p:spTree>
    <p:extLst>
      <p:ext uri="{BB962C8B-B14F-4D97-AF65-F5344CB8AC3E}">
        <p14:creationId xmlns:p14="http://schemas.microsoft.com/office/powerpoint/2010/main" val="140130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AE8B6C6-9CCF-427E-9985-9DDF2B7BE3D9}"/>
              </a:ext>
            </a:extLst>
          </p:cNvPr>
          <p:cNvSpPr txBox="1"/>
          <p:nvPr/>
        </p:nvSpPr>
        <p:spPr>
          <a:xfrm>
            <a:off x="8550613" y="3680019"/>
            <a:ext cx="3509582" cy="1938992"/>
          </a:xfrm>
          <a:prstGeom prst="rect">
            <a:avLst/>
          </a:prstGeom>
          <a:noFill/>
        </p:spPr>
        <p:txBody>
          <a:bodyPr wrap="square" rtlCol="0">
            <a:spAutoFit/>
          </a:bodyPr>
          <a:lstStyle/>
          <a:p>
            <a:pPr lvl="0"/>
            <a:r>
              <a:rPr lang="en-GB" altLang="ko-KR" sz="3600" dirty="0">
                <a:solidFill>
                  <a:srgbClr val="196491"/>
                </a:solidFill>
                <a:cs typeface="Arial" pitchFamily="34" charset="0"/>
              </a:rPr>
              <a:t>Tokyo, Japan</a:t>
            </a:r>
          </a:p>
          <a:p>
            <a:pPr lvl="0"/>
            <a:r>
              <a:rPr lang="en-MY" sz="3600" dirty="0">
                <a:latin typeface="Calibri" panose="020F0502020204030204" pitchFamily="34" charset="0"/>
                <a:ea typeface="Calibri" panose="020F0502020204030204" pitchFamily="34" charset="0"/>
                <a:cs typeface="Times New Roman" panose="02020603050405020304" pitchFamily="18" charset="0"/>
              </a:rPr>
              <a:t>[35.689487,</a:t>
            </a:r>
          </a:p>
          <a:p>
            <a:pPr lvl="0"/>
            <a:r>
              <a:rPr lang="en-MY" sz="3600" dirty="0">
                <a:latin typeface="Calibri" panose="020F0502020204030204" pitchFamily="34" charset="0"/>
                <a:ea typeface="Calibri" panose="020F0502020204030204" pitchFamily="34" charset="0"/>
                <a:cs typeface="Times New Roman" panose="02020603050405020304" pitchFamily="18" charset="0"/>
              </a:rPr>
              <a:t>139.691711]</a:t>
            </a:r>
            <a:r>
              <a:rPr lang="en-GB" altLang="ko-KR" sz="3600" dirty="0">
                <a:solidFill>
                  <a:prstClr val="black">
                    <a:lumMod val="75000"/>
                    <a:lumOff val="25000"/>
                  </a:prstClr>
                </a:solidFill>
                <a:cs typeface="Arial" pitchFamily="34" charset="0"/>
              </a:rPr>
              <a:t> </a:t>
            </a:r>
          </a:p>
          <a:p>
            <a:pPr algn="r"/>
            <a:r>
              <a:rPr lang="en-US" altLang="ko-KR" sz="1200" dirty="0">
                <a:solidFill>
                  <a:schemeClr val="tx1">
                    <a:lumMod val="75000"/>
                    <a:lumOff val="25000"/>
                  </a:schemeClr>
                </a:solidFill>
                <a:cs typeface="Arial" pitchFamily="34" charset="0"/>
              </a:rPr>
              <a:t> </a:t>
            </a:r>
          </a:p>
        </p:txBody>
      </p:sp>
      <p:sp>
        <p:nvSpPr>
          <p:cNvPr id="17" name="TextBox 16">
            <a:extLst>
              <a:ext uri="{FF2B5EF4-FFF2-40B4-BE49-F238E27FC236}">
                <a16:creationId xmlns:a16="http://schemas.microsoft.com/office/drawing/2014/main" id="{799F88F0-0442-4CAC-AB52-61BED642CCC3}"/>
              </a:ext>
            </a:extLst>
          </p:cNvPr>
          <p:cNvSpPr txBox="1"/>
          <p:nvPr/>
        </p:nvSpPr>
        <p:spPr>
          <a:xfrm>
            <a:off x="403335" y="759662"/>
            <a:ext cx="3701939" cy="2308324"/>
          </a:xfrm>
          <a:prstGeom prst="rect">
            <a:avLst/>
          </a:prstGeom>
          <a:noFill/>
        </p:spPr>
        <p:txBody>
          <a:bodyPr wrap="square" rtlCol="0" anchor="ctr">
            <a:spAutoFit/>
          </a:bodyPr>
          <a:lstStyle/>
          <a:p>
            <a:r>
              <a:rPr lang="en-GB" altLang="ko-KR" sz="3600" dirty="0">
                <a:solidFill>
                  <a:schemeClr val="accent1"/>
                </a:solidFill>
                <a:cs typeface="Arial" pitchFamily="34" charset="0"/>
              </a:rPr>
              <a:t>Kuala Lumpur, Malaysia</a:t>
            </a:r>
          </a:p>
          <a:p>
            <a:r>
              <a:rPr lang="en-GB" altLang="ko-KR" sz="3600" dirty="0">
                <a:solidFill>
                  <a:schemeClr val="tx1">
                    <a:lumMod val="75000"/>
                    <a:lumOff val="25000"/>
                  </a:schemeClr>
                </a:solidFill>
                <a:cs typeface="Arial" pitchFamily="34" charset="0"/>
              </a:rPr>
              <a:t>[3.139003,</a:t>
            </a:r>
          </a:p>
          <a:p>
            <a:r>
              <a:rPr lang="en-GB" altLang="ko-KR" sz="3600" dirty="0">
                <a:solidFill>
                  <a:schemeClr val="tx1">
                    <a:lumMod val="75000"/>
                    <a:lumOff val="25000"/>
                  </a:schemeClr>
                </a:solidFill>
                <a:cs typeface="Arial" pitchFamily="34" charset="0"/>
              </a:rPr>
              <a:t>101.686852] </a:t>
            </a:r>
          </a:p>
        </p:txBody>
      </p:sp>
      <p:pic>
        <p:nvPicPr>
          <p:cNvPr id="4" name="Picture Placeholder 3">
            <a:extLst>
              <a:ext uri="{FF2B5EF4-FFF2-40B4-BE49-F238E27FC236}">
                <a16:creationId xmlns:a16="http://schemas.microsoft.com/office/drawing/2014/main" id="{FD0C7739-0007-444F-A5F2-CC8ED9E5A215}"/>
              </a:ext>
            </a:extLst>
          </p:cNvPr>
          <p:cNvPicPr>
            <a:picLocks noGrp="1" noChangeAspect="1"/>
          </p:cNvPicPr>
          <p:nvPr>
            <p:ph type="pic" idx="10"/>
          </p:nvPr>
        </p:nvPicPr>
        <p:blipFill>
          <a:blip r:embed="rId2">
            <a:extLst>
              <a:ext uri="{28A0092B-C50C-407E-A947-70E740481C1C}">
                <a14:useLocalDpi xmlns:a14="http://schemas.microsoft.com/office/drawing/2010/main" val="0"/>
              </a:ext>
            </a:extLst>
          </a:blip>
          <a:srcRect t="24722" b="24722"/>
          <a:stretch>
            <a:fillRect/>
          </a:stretch>
        </p:blipFill>
        <p:spPr/>
      </p:pic>
      <p:pic>
        <p:nvPicPr>
          <p:cNvPr id="7" name="Picture Placeholder 6">
            <a:extLst>
              <a:ext uri="{FF2B5EF4-FFF2-40B4-BE49-F238E27FC236}">
                <a16:creationId xmlns:a16="http://schemas.microsoft.com/office/drawing/2014/main" id="{C5E16F79-ADE1-46E8-A547-BD1527340C0E}"/>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19964" b="19964"/>
          <a:stretch>
            <a:fillRect/>
          </a:stretch>
        </p:blipFill>
        <p:spPr/>
      </p:pic>
    </p:spTree>
    <p:extLst>
      <p:ext uri="{BB962C8B-B14F-4D97-AF65-F5344CB8AC3E}">
        <p14:creationId xmlns:p14="http://schemas.microsoft.com/office/powerpoint/2010/main" val="1696856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885998A-6041-49BE-90FA-586136FDB22E}"/>
              </a:ext>
            </a:extLst>
          </p:cNvPr>
          <p:cNvGrpSpPr/>
          <p:nvPr/>
        </p:nvGrpSpPr>
        <p:grpSpPr>
          <a:xfrm>
            <a:off x="6397293" y="2450892"/>
            <a:ext cx="5340198" cy="1761194"/>
            <a:chOff x="3557617" y="426402"/>
            <a:chExt cx="5340198" cy="1761194"/>
          </a:xfrm>
        </p:grpSpPr>
        <p:grpSp>
          <p:nvGrpSpPr>
            <p:cNvPr id="7" name="Group 6">
              <a:extLst>
                <a:ext uri="{FF2B5EF4-FFF2-40B4-BE49-F238E27FC236}">
                  <a16:creationId xmlns:a16="http://schemas.microsoft.com/office/drawing/2014/main" id="{69F86E72-D65A-4618-931B-E420DE1A40F4}"/>
                </a:ext>
              </a:extLst>
            </p:cNvPr>
            <p:cNvGrpSpPr/>
            <p:nvPr/>
          </p:nvGrpSpPr>
          <p:grpSpPr>
            <a:xfrm>
              <a:off x="6383214" y="426402"/>
              <a:ext cx="2514601" cy="1736505"/>
              <a:chOff x="6031523" y="778095"/>
              <a:chExt cx="2514601" cy="1736505"/>
            </a:xfrm>
          </p:grpSpPr>
          <p:sp>
            <p:nvSpPr>
              <p:cNvPr id="3" name="Rectangle 2">
                <a:extLst>
                  <a:ext uri="{FF2B5EF4-FFF2-40B4-BE49-F238E27FC236}">
                    <a16:creationId xmlns:a16="http://schemas.microsoft.com/office/drawing/2014/main" id="{063C60C7-31E3-451F-BBAC-B4FFEC011450}"/>
                  </a:ext>
                </a:extLst>
              </p:cNvPr>
              <p:cNvSpPr/>
              <p:nvPr/>
            </p:nvSpPr>
            <p:spPr>
              <a:xfrm>
                <a:off x="6383216" y="931985"/>
                <a:ext cx="2162908" cy="1582615"/>
              </a:xfrm>
              <a:prstGeom prst="rect">
                <a:avLst/>
              </a:prstGeom>
              <a:solidFill>
                <a:schemeClr val="accent1">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7689921-2E17-4F00-BCB9-4EDB826B4B20}"/>
                  </a:ext>
                </a:extLst>
              </p:cNvPr>
              <p:cNvSpPr/>
              <p:nvPr/>
            </p:nvSpPr>
            <p:spPr>
              <a:xfrm>
                <a:off x="6031523" y="778095"/>
                <a:ext cx="1582615" cy="391282"/>
              </a:xfrm>
              <a:prstGeom prst="roundRect">
                <a:avLst>
                  <a:gd name="adj" fmla="val 16667"/>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529840-06F4-4205-9C67-82E92D557453}"/>
                  </a:ext>
                </a:extLst>
              </p:cNvPr>
              <p:cNvSpPr txBox="1"/>
              <p:nvPr/>
            </p:nvSpPr>
            <p:spPr>
              <a:xfrm>
                <a:off x="6090375" y="819848"/>
                <a:ext cx="1464910"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4. Clustering</a:t>
                </a:r>
                <a:endParaRPr lang="ko-KR" altLang="en-US" sz="1400" b="1" dirty="0">
                  <a:solidFill>
                    <a:schemeClr val="bg1"/>
                  </a:solidFill>
                  <a:cs typeface="Arial" pitchFamily="34" charset="0"/>
                </a:endParaRPr>
              </a:p>
            </p:txBody>
          </p:sp>
          <p:sp>
            <p:nvSpPr>
              <p:cNvPr id="6" name="TextBox 5">
                <a:extLst>
                  <a:ext uri="{FF2B5EF4-FFF2-40B4-BE49-F238E27FC236}">
                    <a16:creationId xmlns:a16="http://schemas.microsoft.com/office/drawing/2014/main" id="{5F7B91C6-F41D-4522-99E7-68D24954BA22}"/>
                  </a:ext>
                </a:extLst>
              </p:cNvPr>
              <p:cNvSpPr txBox="1"/>
              <p:nvPr/>
            </p:nvSpPr>
            <p:spPr>
              <a:xfrm>
                <a:off x="6525936" y="1219970"/>
                <a:ext cx="1877468" cy="830997"/>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Perform clustering on the data by using </a:t>
                </a:r>
                <a:r>
                  <a:rPr lang="en-US" altLang="ko-KR" sz="1200" dirty="0" err="1">
                    <a:solidFill>
                      <a:schemeClr val="bg1"/>
                    </a:solidFill>
                    <a:latin typeface="Arial" pitchFamily="34" charset="0"/>
                    <a:cs typeface="Arial" pitchFamily="34" charset="0"/>
                  </a:rPr>
                  <a:t>Kmeans</a:t>
                </a:r>
                <a:r>
                  <a:rPr lang="en-US" altLang="ko-KR" sz="1200" dirty="0">
                    <a:solidFill>
                      <a:schemeClr val="bg1"/>
                    </a:solidFill>
                    <a:latin typeface="Arial" pitchFamily="34" charset="0"/>
                    <a:cs typeface="Arial" pitchFamily="34" charset="0"/>
                  </a:rPr>
                  <a:t> clustering model.</a:t>
                </a:r>
              </a:p>
            </p:txBody>
          </p:sp>
        </p:grpSp>
        <p:grpSp>
          <p:nvGrpSpPr>
            <p:cNvPr id="8" name="Group 7">
              <a:extLst>
                <a:ext uri="{FF2B5EF4-FFF2-40B4-BE49-F238E27FC236}">
                  <a16:creationId xmlns:a16="http://schemas.microsoft.com/office/drawing/2014/main" id="{1084E826-761C-4980-9B99-1CF80CB73AD0}"/>
                </a:ext>
              </a:extLst>
            </p:cNvPr>
            <p:cNvGrpSpPr/>
            <p:nvPr/>
          </p:nvGrpSpPr>
          <p:grpSpPr>
            <a:xfrm>
              <a:off x="3557617" y="426402"/>
              <a:ext cx="2538383" cy="1761194"/>
              <a:chOff x="6007741" y="778095"/>
              <a:chExt cx="2538383" cy="1761194"/>
            </a:xfrm>
          </p:grpSpPr>
          <p:sp>
            <p:nvSpPr>
              <p:cNvPr id="9" name="Rectangle 8">
                <a:extLst>
                  <a:ext uri="{FF2B5EF4-FFF2-40B4-BE49-F238E27FC236}">
                    <a16:creationId xmlns:a16="http://schemas.microsoft.com/office/drawing/2014/main" id="{A5B29D82-6A98-463D-A002-35875D32DB85}"/>
                  </a:ext>
                </a:extLst>
              </p:cNvPr>
              <p:cNvSpPr/>
              <p:nvPr/>
            </p:nvSpPr>
            <p:spPr>
              <a:xfrm>
                <a:off x="6383216" y="931985"/>
                <a:ext cx="2162908" cy="1582615"/>
              </a:xfrm>
              <a:prstGeom prst="rect">
                <a:avLst/>
              </a:prstGeom>
              <a:solidFill>
                <a:schemeClr val="accent2">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05618F-4A57-444D-B8D3-B562EB3A9094}"/>
                  </a:ext>
                </a:extLst>
              </p:cNvPr>
              <p:cNvSpPr/>
              <p:nvPr/>
            </p:nvSpPr>
            <p:spPr>
              <a:xfrm>
                <a:off x="6031523" y="778095"/>
                <a:ext cx="1582615" cy="391282"/>
              </a:xfrm>
              <a:prstGeom prst="roundRect">
                <a:avLst>
                  <a:gd name="adj" fmla="val 16667"/>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6B999AF-AD38-492F-ADD7-B8ACCC68292B}"/>
                  </a:ext>
                </a:extLst>
              </p:cNvPr>
              <p:cNvSpPr txBox="1"/>
              <p:nvPr/>
            </p:nvSpPr>
            <p:spPr>
              <a:xfrm>
                <a:off x="6007741" y="819848"/>
                <a:ext cx="1666484" cy="292388"/>
              </a:xfrm>
              <a:prstGeom prst="rect">
                <a:avLst/>
              </a:prstGeom>
              <a:noFill/>
            </p:spPr>
            <p:txBody>
              <a:bodyPr wrap="square" rtlCol="0">
                <a:spAutoFit/>
              </a:bodyPr>
              <a:lstStyle/>
              <a:p>
                <a:pPr algn="ctr"/>
                <a:r>
                  <a:rPr lang="en-US" altLang="ko-KR" sz="1300" b="1" dirty="0">
                    <a:solidFill>
                      <a:schemeClr val="bg1"/>
                    </a:solidFill>
                    <a:cs typeface="Arial" pitchFamily="34" charset="0"/>
                  </a:rPr>
                  <a:t>3. </a:t>
                </a:r>
                <a:r>
                  <a:rPr lang="en-US" altLang="ko-KR" sz="1300" b="1" dirty="0" err="1">
                    <a:solidFill>
                      <a:schemeClr val="bg1"/>
                    </a:solidFill>
                    <a:cs typeface="Arial" pitchFamily="34" charset="0"/>
                  </a:rPr>
                  <a:t>Fousquare</a:t>
                </a:r>
                <a:r>
                  <a:rPr lang="en-US" altLang="ko-KR" sz="1300" b="1" dirty="0">
                    <a:solidFill>
                      <a:schemeClr val="bg1"/>
                    </a:solidFill>
                    <a:cs typeface="Arial" pitchFamily="34" charset="0"/>
                  </a:rPr>
                  <a:t> API</a:t>
                </a:r>
                <a:endParaRPr lang="ko-KR" altLang="en-US" sz="1300" b="1" dirty="0">
                  <a:solidFill>
                    <a:schemeClr val="bg1"/>
                  </a:solidFill>
                  <a:cs typeface="Arial" pitchFamily="34" charset="0"/>
                </a:endParaRPr>
              </a:p>
            </p:txBody>
          </p:sp>
          <p:sp>
            <p:nvSpPr>
              <p:cNvPr id="12" name="TextBox 11">
                <a:extLst>
                  <a:ext uri="{FF2B5EF4-FFF2-40B4-BE49-F238E27FC236}">
                    <a16:creationId xmlns:a16="http://schemas.microsoft.com/office/drawing/2014/main" id="{46FE65E0-C83B-49FE-A097-74C60F79CC69}"/>
                  </a:ext>
                </a:extLst>
              </p:cNvPr>
              <p:cNvSpPr txBox="1"/>
              <p:nvPr/>
            </p:nvSpPr>
            <p:spPr>
              <a:xfrm>
                <a:off x="6525936" y="1154294"/>
                <a:ext cx="1877468" cy="138499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Use Foursquare API to get the nearby venues and then group the data by neighborhood and take the average of frequency of occurrence of each category</a:t>
                </a:r>
              </a:p>
            </p:txBody>
          </p:sp>
        </p:grpSp>
      </p:grpSp>
      <p:grpSp>
        <p:nvGrpSpPr>
          <p:cNvPr id="29" name="Group 28">
            <a:extLst>
              <a:ext uri="{FF2B5EF4-FFF2-40B4-BE49-F238E27FC236}">
                <a16:creationId xmlns:a16="http://schemas.microsoft.com/office/drawing/2014/main" id="{A352E615-AF19-4E1B-B7D5-05E689EC3B54}"/>
              </a:ext>
            </a:extLst>
          </p:cNvPr>
          <p:cNvGrpSpPr/>
          <p:nvPr/>
        </p:nvGrpSpPr>
        <p:grpSpPr>
          <a:xfrm>
            <a:off x="4114560" y="356210"/>
            <a:ext cx="5316416" cy="1771601"/>
            <a:chOff x="6383214" y="2415796"/>
            <a:chExt cx="5316416" cy="1771601"/>
          </a:xfrm>
        </p:grpSpPr>
        <p:grpSp>
          <p:nvGrpSpPr>
            <p:cNvPr id="13" name="Group 12">
              <a:extLst>
                <a:ext uri="{FF2B5EF4-FFF2-40B4-BE49-F238E27FC236}">
                  <a16:creationId xmlns:a16="http://schemas.microsoft.com/office/drawing/2014/main" id="{F9A5B5C5-70DB-40D6-8159-0733660FD818}"/>
                </a:ext>
              </a:extLst>
            </p:cNvPr>
            <p:cNvGrpSpPr/>
            <p:nvPr/>
          </p:nvGrpSpPr>
          <p:grpSpPr>
            <a:xfrm>
              <a:off x="9185029" y="2415796"/>
              <a:ext cx="2514601" cy="1771601"/>
              <a:chOff x="6031523" y="742999"/>
              <a:chExt cx="2514601" cy="1771601"/>
            </a:xfrm>
          </p:grpSpPr>
          <p:sp>
            <p:nvSpPr>
              <p:cNvPr id="14" name="Rectangle 13">
                <a:extLst>
                  <a:ext uri="{FF2B5EF4-FFF2-40B4-BE49-F238E27FC236}">
                    <a16:creationId xmlns:a16="http://schemas.microsoft.com/office/drawing/2014/main" id="{8C04C95E-CE4D-4872-AD43-842FE593C991}"/>
                  </a:ext>
                </a:extLst>
              </p:cNvPr>
              <p:cNvSpPr/>
              <p:nvPr/>
            </p:nvSpPr>
            <p:spPr>
              <a:xfrm>
                <a:off x="6383216" y="931985"/>
                <a:ext cx="2162908" cy="1582615"/>
              </a:xfrm>
              <a:prstGeom prst="rect">
                <a:avLst/>
              </a:prstGeom>
              <a:solidFill>
                <a:schemeClr val="accent3">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E925DAC-9DC7-4015-85D7-8EA0F3FD4AC5}"/>
                  </a:ext>
                </a:extLst>
              </p:cNvPr>
              <p:cNvSpPr/>
              <p:nvPr/>
            </p:nvSpPr>
            <p:spPr>
              <a:xfrm>
                <a:off x="6031523" y="742999"/>
                <a:ext cx="2162908" cy="426378"/>
              </a:xfrm>
              <a:prstGeom prst="roundRect">
                <a:avLst>
                  <a:gd name="adj" fmla="val 16667"/>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1424E76-DB0B-44E0-951A-219996937979}"/>
                  </a:ext>
                </a:extLst>
              </p:cNvPr>
              <p:cNvSpPr txBox="1"/>
              <p:nvPr/>
            </p:nvSpPr>
            <p:spPr>
              <a:xfrm>
                <a:off x="6525936" y="1219970"/>
                <a:ext cx="1877468" cy="830997"/>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Get the latitude and longitude for each neighborhood by using Geocoder package.</a:t>
                </a:r>
              </a:p>
            </p:txBody>
          </p:sp>
        </p:grpSp>
        <p:grpSp>
          <p:nvGrpSpPr>
            <p:cNvPr id="18" name="Group 17">
              <a:extLst>
                <a:ext uri="{FF2B5EF4-FFF2-40B4-BE49-F238E27FC236}">
                  <a16:creationId xmlns:a16="http://schemas.microsoft.com/office/drawing/2014/main" id="{E6AAE7A2-6345-41B3-81CB-7B027A0DD739}"/>
                </a:ext>
              </a:extLst>
            </p:cNvPr>
            <p:cNvGrpSpPr/>
            <p:nvPr/>
          </p:nvGrpSpPr>
          <p:grpSpPr>
            <a:xfrm>
              <a:off x="6383214" y="2450892"/>
              <a:ext cx="2514601" cy="1736505"/>
              <a:chOff x="6031523" y="778095"/>
              <a:chExt cx="2514601" cy="1736505"/>
            </a:xfrm>
          </p:grpSpPr>
          <p:sp>
            <p:nvSpPr>
              <p:cNvPr id="19" name="Rectangle 18">
                <a:extLst>
                  <a:ext uri="{FF2B5EF4-FFF2-40B4-BE49-F238E27FC236}">
                    <a16:creationId xmlns:a16="http://schemas.microsoft.com/office/drawing/2014/main" id="{B04823C5-AAD3-4FB3-A25D-C238181A022C}"/>
                  </a:ext>
                </a:extLst>
              </p:cNvPr>
              <p:cNvSpPr/>
              <p:nvPr/>
            </p:nvSpPr>
            <p:spPr>
              <a:xfrm>
                <a:off x="6383216" y="931985"/>
                <a:ext cx="2162908" cy="1582615"/>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9426DEA-E145-4CB5-A124-03449CFBB3D2}"/>
                  </a:ext>
                </a:extLst>
              </p:cNvPr>
              <p:cNvSpPr/>
              <p:nvPr/>
            </p:nvSpPr>
            <p:spPr>
              <a:xfrm>
                <a:off x="6031523" y="778095"/>
                <a:ext cx="1582615" cy="391282"/>
              </a:xfrm>
              <a:prstGeom prst="roundRect">
                <a:avLst>
                  <a:gd name="adj" fmla="val 16667"/>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5DFB5B5-FA64-4BEE-B753-0656AB389907}"/>
                  </a:ext>
                </a:extLst>
              </p:cNvPr>
              <p:cNvSpPr txBox="1"/>
              <p:nvPr/>
            </p:nvSpPr>
            <p:spPr>
              <a:xfrm>
                <a:off x="6090375" y="819848"/>
                <a:ext cx="1464910"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1. Web Scraping</a:t>
                </a:r>
                <a:endParaRPr lang="ko-KR" altLang="en-US" sz="1200" b="1" dirty="0">
                  <a:solidFill>
                    <a:schemeClr val="bg1"/>
                  </a:solidFill>
                  <a:cs typeface="Arial" pitchFamily="34" charset="0"/>
                </a:endParaRPr>
              </a:p>
            </p:txBody>
          </p:sp>
          <p:sp>
            <p:nvSpPr>
              <p:cNvPr id="22" name="TextBox 21">
                <a:extLst>
                  <a:ext uri="{FF2B5EF4-FFF2-40B4-BE49-F238E27FC236}">
                    <a16:creationId xmlns:a16="http://schemas.microsoft.com/office/drawing/2014/main" id="{D6C24BE7-F4B7-4B22-90D0-D58085FC6A1F}"/>
                  </a:ext>
                </a:extLst>
              </p:cNvPr>
              <p:cNvSpPr txBox="1"/>
              <p:nvPr/>
            </p:nvSpPr>
            <p:spPr>
              <a:xfrm>
                <a:off x="6525936" y="1219970"/>
                <a:ext cx="1877468" cy="646331"/>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Get the neighborhoods list  for Kuala Lumpur and Tokyo</a:t>
                </a:r>
              </a:p>
            </p:txBody>
          </p:sp>
        </p:grpSp>
      </p:grpSp>
      <p:grpSp>
        <p:nvGrpSpPr>
          <p:cNvPr id="23" name="Group 22">
            <a:extLst>
              <a:ext uri="{FF2B5EF4-FFF2-40B4-BE49-F238E27FC236}">
                <a16:creationId xmlns:a16="http://schemas.microsoft.com/office/drawing/2014/main" id="{1AA3D444-F46D-4F17-BF36-04EA53966BBC}"/>
              </a:ext>
            </a:extLst>
          </p:cNvPr>
          <p:cNvGrpSpPr/>
          <p:nvPr/>
        </p:nvGrpSpPr>
        <p:grpSpPr>
          <a:xfrm>
            <a:off x="9243881" y="4341287"/>
            <a:ext cx="2514601" cy="1870600"/>
            <a:chOff x="6031523" y="644000"/>
            <a:chExt cx="2514601" cy="1870600"/>
          </a:xfrm>
        </p:grpSpPr>
        <p:sp>
          <p:nvSpPr>
            <p:cNvPr id="24" name="Rectangle 23">
              <a:extLst>
                <a:ext uri="{FF2B5EF4-FFF2-40B4-BE49-F238E27FC236}">
                  <a16:creationId xmlns:a16="http://schemas.microsoft.com/office/drawing/2014/main" id="{E39C1B5F-C69F-4D54-848C-986E7863A7C5}"/>
                </a:ext>
              </a:extLst>
            </p:cNvPr>
            <p:cNvSpPr/>
            <p:nvPr/>
          </p:nvSpPr>
          <p:spPr>
            <a:xfrm>
              <a:off x="6383216" y="931985"/>
              <a:ext cx="2162908" cy="1582615"/>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6238E599-161B-4F61-9D1D-C35A0B315FFE}"/>
                </a:ext>
              </a:extLst>
            </p:cNvPr>
            <p:cNvSpPr/>
            <p:nvPr/>
          </p:nvSpPr>
          <p:spPr>
            <a:xfrm>
              <a:off x="6031523" y="644000"/>
              <a:ext cx="1976054" cy="525377"/>
            </a:xfrm>
            <a:prstGeom prst="roundRect">
              <a:avLst>
                <a:gd name="adj" fmla="val 16667"/>
              </a:avLst>
            </a:prstGeom>
            <a:solidFill>
              <a:schemeClr val="accent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922E9A4-E343-4B40-B83F-48C3AC84D9C8}"/>
                </a:ext>
              </a:extLst>
            </p:cNvPr>
            <p:cNvSpPr txBox="1"/>
            <p:nvPr/>
          </p:nvSpPr>
          <p:spPr>
            <a:xfrm>
              <a:off x="6525936" y="1219970"/>
              <a:ext cx="1877468" cy="646331"/>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Visualize the clusters in a map using Folium package.</a:t>
              </a:r>
            </a:p>
          </p:txBody>
        </p:sp>
      </p:grpSp>
      <p:sp>
        <p:nvSpPr>
          <p:cNvPr id="30" name="TextBox 29">
            <a:extLst>
              <a:ext uri="{FF2B5EF4-FFF2-40B4-BE49-F238E27FC236}">
                <a16:creationId xmlns:a16="http://schemas.microsoft.com/office/drawing/2014/main" id="{CA153A9F-2C4A-45AC-A502-A09FD356C802}"/>
              </a:ext>
            </a:extLst>
          </p:cNvPr>
          <p:cNvSpPr txBox="1"/>
          <p:nvPr/>
        </p:nvSpPr>
        <p:spPr>
          <a:xfrm>
            <a:off x="576238" y="4958587"/>
            <a:ext cx="5334882" cy="677108"/>
          </a:xfrm>
          <a:prstGeom prst="rect">
            <a:avLst/>
          </a:prstGeom>
          <a:noFill/>
        </p:spPr>
        <p:txBody>
          <a:bodyPr wrap="square" lIns="36000" tIns="0" rIns="36000" bIns="0" rtlCol="0" anchor="ctr">
            <a:spAutoFit/>
          </a:bodyPr>
          <a:lstStyle/>
          <a:p>
            <a:r>
              <a:rPr lang="en-US" altLang="ko-KR" sz="4400" dirty="0">
                <a:solidFill>
                  <a:schemeClr val="bg1"/>
                </a:solidFill>
                <a:latin typeface="+mj-lt"/>
              </a:rPr>
              <a:t>Methodology</a:t>
            </a:r>
            <a:endParaRPr lang="ko-KR" altLang="en-US" sz="4400" dirty="0">
              <a:solidFill>
                <a:schemeClr val="bg1"/>
              </a:solidFill>
              <a:latin typeface="+mj-lt"/>
            </a:endParaRPr>
          </a:p>
        </p:txBody>
      </p:sp>
      <p:sp>
        <p:nvSpPr>
          <p:cNvPr id="32" name="TextBox 31">
            <a:extLst>
              <a:ext uri="{FF2B5EF4-FFF2-40B4-BE49-F238E27FC236}">
                <a16:creationId xmlns:a16="http://schemas.microsoft.com/office/drawing/2014/main" id="{C938CD88-CBF6-4311-A5E9-9571CBA15C1C}"/>
              </a:ext>
            </a:extLst>
          </p:cNvPr>
          <p:cNvSpPr txBox="1"/>
          <p:nvPr/>
        </p:nvSpPr>
        <p:spPr>
          <a:xfrm>
            <a:off x="9499453" y="4332751"/>
            <a:ext cx="1464910"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5. Data Visualization</a:t>
            </a:r>
            <a:endParaRPr lang="ko-KR" altLang="en-US" sz="1400" b="1" dirty="0">
              <a:solidFill>
                <a:schemeClr val="bg1"/>
              </a:solidFill>
              <a:cs typeface="Arial" pitchFamily="34" charset="0"/>
            </a:endParaRPr>
          </a:p>
        </p:txBody>
      </p:sp>
      <p:sp>
        <p:nvSpPr>
          <p:cNvPr id="33" name="TextBox 32">
            <a:extLst>
              <a:ext uri="{FF2B5EF4-FFF2-40B4-BE49-F238E27FC236}">
                <a16:creationId xmlns:a16="http://schemas.microsoft.com/office/drawing/2014/main" id="{69F718B0-D30D-4DE3-8555-2B3CE29EE996}"/>
              </a:ext>
            </a:extLst>
          </p:cNvPr>
          <p:cNvSpPr txBox="1"/>
          <p:nvPr/>
        </p:nvSpPr>
        <p:spPr>
          <a:xfrm>
            <a:off x="6826868" y="406038"/>
            <a:ext cx="2341921" cy="292388"/>
          </a:xfrm>
          <a:prstGeom prst="rect">
            <a:avLst/>
          </a:prstGeom>
          <a:noFill/>
        </p:spPr>
        <p:txBody>
          <a:bodyPr wrap="square" rtlCol="0">
            <a:spAutoFit/>
          </a:bodyPr>
          <a:lstStyle/>
          <a:p>
            <a:pPr algn="ctr"/>
            <a:r>
              <a:rPr lang="en-US" altLang="ko-KR" sz="1300" b="1" dirty="0">
                <a:solidFill>
                  <a:schemeClr val="bg1"/>
                </a:solidFill>
                <a:cs typeface="Arial" pitchFamily="34" charset="0"/>
              </a:rPr>
              <a:t>2. Latitude and Longitude</a:t>
            </a:r>
            <a:endParaRPr lang="ko-KR" altLang="en-US" sz="1300" b="1" dirty="0">
              <a:solidFill>
                <a:schemeClr val="bg1"/>
              </a:solidFill>
              <a:cs typeface="Arial" pitchFamily="34" charset="0"/>
            </a:endParaRPr>
          </a:p>
        </p:txBody>
      </p:sp>
    </p:spTree>
    <p:extLst>
      <p:ext uri="{BB962C8B-B14F-4D97-AF65-F5344CB8AC3E}">
        <p14:creationId xmlns:p14="http://schemas.microsoft.com/office/powerpoint/2010/main" val="2241350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293314" y="2945553"/>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Question 1</a:t>
            </a:r>
            <a:endParaRPr lang="ko-KR" altLang="en-US" sz="4800" b="1"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7293370" y="3676188"/>
            <a:ext cx="4777096" cy="666977"/>
          </a:xfrm>
          <a:prstGeom prst="rect">
            <a:avLst/>
          </a:prstGeom>
          <a:noFill/>
        </p:spPr>
        <p:txBody>
          <a:bodyPr wrap="square" rtlCol="0" anchor="ctr">
            <a:spAutoFit/>
          </a:bodyPr>
          <a:lstStyle/>
          <a:p>
            <a:r>
              <a:rPr lang="en-US" altLang="ko-KR" sz="1867" dirty="0">
                <a:solidFill>
                  <a:schemeClr val="bg1"/>
                </a:solidFill>
                <a:cs typeface="Arial" pitchFamily="34" charset="0"/>
              </a:rPr>
              <a:t>Find the similarity or dissimilarity of two different cities of your choice.</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11630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3225F-B59E-4170-BB3A-A68E857B8CF5}"/>
              </a:ext>
            </a:extLst>
          </p:cNvPr>
          <p:cNvSpPr txBox="1"/>
          <p:nvPr/>
        </p:nvSpPr>
        <p:spPr>
          <a:xfrm>
            <a:off x="7444807" y="482600"/>
            <a:ext cx="4361935" cy="923330"/>
          </a:xfrm>
          <a:prstGeom prst="rect">
            <a:avLst/>
          </a:prstGeom>
          <a:noFill/>
        </p:spPr>
        <p:txBody>
          <a:bodyPr wrap="square" rtlCol="0">
            <a:spAutoFit/>
          </a:bodyPr>
          <a:lstStyle/>
          <a:p>
            <a:r>
              <a:rPr lang="en-US" dirty="0">
                <a:solidFill>
                  <a:schemeClr val="bg1"/>
                </a:solidFill>
              </a:rPr>
              <a:t>I’m using the </a:t>
            </a:r>
            <a:r>
              <a:rPr lang="en-US" dirty="0" err="1">
                <a:solidFill>
                  <a:schemeClr val="bg1"/>
                </a:solidFill>
              </a:rPr>
              <a:t>kmeans</a:t>
            </a:r>
            <a:r>
              <a:rPr lang="en-US" dirty="0">
                <a:solidFill>
                  <a:schemeClr val="bg1"/>
                </a:solidFill>
              </a:rPr>
              <a:t> clustering model with n = 3 as I believe it gives an optimal result.</a:t>
            </a:r>
            <a:endParaRPr lang="en-MY" dirty="0">
              <a:solidFill>
                <a:schemeClr val="bg1"/>
              </a:solidFill>
            </a:endParaRPr>
          </a:p>
        </p:txBody>
      </p:sp>
      <p:pic>
        <p:nvPicPr>
          <p:cNvPr id="3" name="Picture 2">
            <a:extLst>
              <a:ext uri="{FF2B5EF4-FFF2-40B4-BE49-F238E27FC236}">
                <a16:creationId xmlns:a16="http://schemas.microsoft.com/office/drawing/2014/main" id="{BBF05786-D832-416C-8249-0BD78800EED0}"/>
              </a:ext>
            </a:extLst>
          </p:cNvPr>
          <p:cNvPicPr/>
          <p:nvPr/>
        </p:nvPicPr>
        <p:blipFill>
          <a:blip r:embed="rId2"/>
          <a:stretch>
            <a:fillRect/>
          </a:stretch>
        </p:blipFill>
        <p:spPr>
          <a:xfrm>
            <a:off x="7179000" y="1628352"/>
            <a:ext cx="4893551" cy="3042503"/>
          </a:xfrm>
          <a:prstGeom prst="rect">
            <a:avLst/>
          </a:prstGeom>
        </p:spPr>
      </p:pic>
      <p:pic>
        <p:nvPicPr>
          <p:cNvPr id="5" name="Picture 4">
            <a:extLst>
              <a:ext uri="{FF2B5EF4-FFF2-40B4-BE49-F238E27FC236}">
                <a16:creationId xmlns:a16="http://schemas.microsoft.com/office/drawing/2014/main" id="{42FF3EEB-B6D1-47FA-8076-F80567068E65}"/>
              </a:ext>
            </a:extLst>
          </p:cNvPr>
          <p:cNvPicPr/>
          <p:nvPr/>
        </p:nvPicPr>
        <p:blipFill rotWithShape="1">
          <a:blip r:embed="rId3"/>
          <a:srcRect l="301" t="250" r="1567" b="-250"/>
          <a:stretch/>
        </p:blipFill>
        <p:spPr bwMode="auto">
          <a:xfrm>
            <a:off x="204027" y="482600"/>
            <a:ext cx="5891973" cy="2813893"/>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D97EF788-163D-4AE1-BB48-AF6EB04EBD9F}"/>
              </a:ext>
            </a:extLst>
          </p:cNvPr>
          <p:cNvSpPr/>
          <p:nvPr/>
        </p:nvSpPr>
        <p:spPr>
          <a:xfrm>
            <a:off x="204025" y="68463"/>
            <a:ext cx="5339923" cy="369332"/>
          </a:xfrm>
          <a:prstGeom prst="rect">
            <a:avLst/>
          </a:prstGeom>
        </p:spPr>
        <p:txBody>
          <a:bodyPr wrap="none">
            <a:spAutoFit/>
          </a:bodyPr>
          <a:lstStyle/>
          <a:p>
            <a:r>
              <a:rPr lang="en-US" dirty="0">
                <a:solidFill>
                  <a:schemeClr val="bg1"/>
                </a:solidFill>
              </a:rPr>
              <a:t>Cluster0 (red marker) and Cluster1 (green marker)</a:t>
            </a:r>
            <a:endParaRPr lang="en-MY" dirty="0"/>
          </a:p>
        </p:txBody>
      </p:sp>
      <p:sp>
        <p:nvSpPr>
          <p:cNvPr id="10" name="TextBox 9">
            <a:extLst>
              <a:ext uri="{FF2B5EF4-FFF2-40B4-BE49-F238E27FC236}">
                <a16:creationId xmlns:a16="http://schemas.microsoft.com/office/drawing/2014/main" id="{B7E756DA-79C6-4B56-8EBF-25506ADF3B74}"/>
              </a:ext>
            </a:extLst>
          </p:cNvPr>
          <p:cNvSpPr txBox="1"/>
          <p:nvPr/>
        </p:nvSpPr>
        <p:spPr>
          <a:xfrm>
            <a:off x="204025" y="3341298"/>
            <a:ext cx="2654504" cy="369332"/>
          </a:xfrm>
          <a:prstGeom prst="rect">
            <a:avLst/>
          </a:prstGeom>
          <a:noFill/>
        </p:spPr>
        <p:txBody>
          <a:bodyPr wrap="square" rtlCol="0">
            <a:spAutoFit/>
          </a:bodyPr>
          <a:lstStyle/>
          <a:p>
            <a:r>
              <a:rPr lang="en-US" dirty="0">
                <a:solidFill>
                  <a:schemeClr val="bg1"/>
                </a:solidFill>
              </a:rPr>
              <a:t>Cluster2 (blue marker)</a:t>
            </a:r>
            <a:endParaRPr lang="en-MY" dirty="0">
              <a:solidFill>
                <a:schemeClr val="bg1"/>
              </a:solidFill>
            </a:endParaRPr>
          </a:p>
        </p:txBody>
      </p:sp>
      <p:pic>
        <p:nvPicPr>
          <p:cNvPr id="11" name="Picture 10">
            <a:extLst>
              <a:ext uri="{FF2B5EF4-FFF2-40B4-BE49-F238E27FC236}">
                <a16:creationId xmlns:a16="http://schemas.microsoft.com/office/drawing/2014/main" id="{DC3225FE-CFA0-4E26-AD17-B85B62DD7129}"/>
              </a:ext>
            </a:extLst>
          </p:cNvPr>
          <p:cNvPicPr/>
          <p:nvPr/>
        </p:nvPicPr>
        <p:blipFill>
          <a:blip r:embed="rId4"/>
          <a:stretch>
            <a:fillRect/>
          </a:stretch>
        </p:blipFill>
        <p:spPr>
          <a:xfrm>
            <a:off x="204025" y="3678534"/>
            <a:ext cx="5891972" cy="2935600"/>
          </a:xfrm>
          <a:prstGeom prst="rect">
            <a:avLst/>
          </a:prstGeom>
        </p:spPr>
      </p:pic>
    </p:spTree>
    <p:extLst>
      <p:ext uri="{BB962C8B-B14F-4D97-AF65-F5344CB8AC3E}">
        <p14:creationId xmlns:p14="http://schemas.microsoft.com/office/powerpoint/2010/main" val="2893398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26A586-3A8C-410A-97C4-1A7FF2D157E6}"/>
              </a:ext>
            </a:extLst>
          </p:cNvPr>
          <p:cNvSpPr/>
          <p:nvPr/>
        </p:nvSpPr>
        <p:spPr>
          <a:xfrm>
            <a:off x="8431232" y="1585634"/>
            <a:ext cx="2444900" cy="461665"/>
          </a:xfrm>
          <a:prstGeom prst="rect">
            <a:avLst/>
          </a:prstGeom>
        </p:spPr>
        <p:txBody>
          <a:bodyPr wrap="none">
            <a:spAutoFit/>
          </a:bodyPr>
          <a:lstStyle/>
          <a:p>
            <a:r>
              <a:rPr lang="en-US" sz="2400" dirty="0">
                <a:solidFill>
                  <a:schemeClr val="bg1"/>
                </a:solidFill>
              </a:rPr>
              <a:t>Analyze cluster0</a:t>
            </a:r>
            <a:endParaRPr lang="en-MY" sz="2400" dirty="0"/>
          </a:p>
        </p:txBody>
      </p:sp>
      <p:pic>
        <p:nvPicPr>
          <p:cNvPr id="3" name="Picture 2">
            <a:extLst>
              <a:ext uri="{FF2B5EF4-FFF2-40B4-BE49-F238E27FC236}">
                <a16:creationId xmlns:a16="http://schemas.microsoft.com/office/drawing/2014/main" id="{CBF52DEA-50D1-4058-9B76-DB372495B4B1}"/>
              </a:ext>
            </a:extLst>
          </p:cNvPr>
          <p:cNvPicPr/>
          <p:nvPr/>
        </p:nvPicPr>
        <p:blipFill rotWithShape="1">
          <a:blip r:embed="rId2"/>
          <a:srcRect r="72296"/>
          <a:stretch/>
        </p:blipFill>
        <p:spPr>
          <a:xfrm>
            <a:off x="216209" y="989739"/>
            <a:ext cx="2447052" cy="4655142"/>
          </a:xfrm>
          <a:prstGeom prst="rect">
            <a:avLst/>
          </a:prstGeom>
        </p:spPr>
      </p:pic>
      <p:sp>
        <p:nvSpPr>
          <p:cNvPr id="5" name="Rectangle 4">
            <a:extLst>
              <a:ext uri="{FF2B5EF4-FFF2-40B4-BE49-F238E27FC236}">
                <a16:creationId xmlns:a16="http://schemas.microsoft.com/office/drawing/2014/main" id="{3FC46377-0572-41DA-B3A3-836F78A485B6}"/>
              </a:ext>
            </a:extLst>
          </p:cNvPr>
          <p:cNvSpPr/>
          <p:nvPr/>
        </p:nvSpPr>
        <p:spPr>
          <a:xfrm>
            <a:off x="8431232" y="2385019"/>
            <a:ext cx="2967479" cy="1200329"/>
          </a:xfrm>
          <a:prstGeom prst="rect">
            <a:avLst/>
          </a:prstGeom>
        </p:spPr>
        <p:txBody>
          <a:bodyPr wrap="none">
            <a:spAutoFit/>
          </a:bodyPr>
          <a:lstStyle/>
          <a:p>
            <a:r>
              <a:rPr lang="en-US" dirty="0">
                <a:solidFill>
                  <a:schemeClr val="bg1"/>
                </a:solidFill>
              </a:rPr>
              <a:t>Cluster0 consist of some of</a:t>
            </a:r>
          </a:p>
          <a:p>
            <a:r>
              <a:rPr lang="en-US" dirty="0">
                <a:solidFill>
                  <a:schemeClr val="bg1"/>
                </a:solidFill>
              </a:rPr>
              <a:t>Tokyo districts. No Kuala </a:t>
            </a:r>
          </a:p>
          <a:p>
            <a:r>
              <a:rPr lang="en-US" dirty="0">
                <a:solidFill>
                  <a:schemeClr val="bg1"/>
                </a:solidFill>
              </a:rPr>
              <a:t>Lumpur districts are found.</a:t>
            </a:r>
          </a:p>
          <a:p>
            <a:endParaRPr lang="en-MY" dirty="0"/>
          </a:p>
        </p:txBody>
      </p:sp>
      <p:sp>
        <p:nvSpPr>
          <p:cNvPr id="7" name="Rectangle 6">
            <a:extLst>
              <a:ext uri="{FF2B5EF4-FFF2-40B4-BE49-F238E27FC236}">
                <a16:creationId xmlns:a16="http://schemas.microsoft.com/office/drawing/2014/main" id="{0261E4B1-0EB1-4349-AF7B-659D6ACB86F0}"/>
              </a:ext>
            </a:extLst>
          </p:cNvPr>
          <p:cNvSpPr/>
          <p:nvPr/>
        </p:nvSpPr>
        <p:spPr>
          <a:xfrm>
            <a:off x="8431231" y="3429000"/>
            <a:ext cx="3544560" cy="1754326"/>
          </a:xfrm>
          <a:prstGeom prst="rect">
            <a:avLst/>
          </a:prstGeom>
        </p:spPr>
        <p:txBody>
          <a:bodyPr wrap="none">
            <a:spAutoFit/>
          </a:bodyPr>
          <a:lstStyle/>
          <a:p>
            <a:r>
              <a:rPr lang="en-US" dirty="0">
                <a:solidFill>
                  <a:schemeClr val="bg1"/>
                </a:solidFill>
              </a:rPr>
              <a:t>The top 5 most common venues:</a:t>
            </a:r>
          </a:p>
          <a:p>
            <a:pPr marL="342900" indent="-342900">
              <a:buAutoNum type="arabicParenR"/>
            </a:pPr>
            <a:r>
              <a:rPr lang="en-MY" dirty="0">
                <a:solidFill>
                  <a:schemeClr val="bg1"/>
                </a:solidFill>
              </a:rPr>
              <a:t>Ramen Restaurant</a:t>
            </a:r>
          </a:p>
          <a:p>
            <a:pPr marL="342900" indent="-342900">
              <a:buAutoNum type="arabicParenR"/>
            </a:pPr>
            <a:r>
              <a:rPr lang="en-MY" dirty="0">
                <a:solidFill>
                  <a:schemeClr val="bg1"/>
                </a:solidFill>
              </a:rPr>
              <a:t>Sake Bar</a:t>
            </a:r>
          </a:p>
          <a:p>
            <a:pPr marL="342900" indent="-342900">
              <a:buAutoNum type="arabicParenR"/>
            </a:pPr>
            <a:r>
              <a:rPr lang="en-MY" dirty="0">
                <a:solidFill>
                  <a:schemeClr val="bg1"/>
                </a:solidFill>
              </a:rPr>
              <a:t>Café</a:t>
            </a:r>
          </a:p>
          <a:p>
            <a:pPr marL="342900" indent="-342900">
              <a:buAutoNum type="arabicParenR"/>
            </a:pPr>
            <a:r>
              <a:rPr lang="en-MY" dirty="0">
                <a:solidFill>
                  <a:schemeClr val="bg1"/>
                </a:solidFill>
              </a:rPr>
              <a:t>BBQ Joint</a:t>
            </a:r>
          </a:p>
          <a:p>
            <a:pPr marL="342900" indent="-342900">
              <a:buAutoNum type="arabicParenR"/>
            </a:pPr>
            <a:r>
              <a:rPr lang="en-MY" dirty="0">
                <a:solidFill>
                  <a:schemeClr val="bg1"/>
                </a:solidFill>
              </a:rPr>
              <a:t>Japanese Restaurant</a:t>
            </a:r>
          </a:p>
        </p:txBody>
      </p:sp>
      <p:pic>
        <p:nvPicPr>
          <p:cNvPr id="8" name="Picture 7">
            <a:extLst>
              <a:ext uri="{FF2B5EF4-FFF2-40B4-BE49-F238E27FC236}">
                <a16:creationId xmlns:a16="http://schemas.microsoft.com/office/drawing/2014/main" id="{3DCACD3D-C7C8-45AA-A75E-1E73AFCAE608}"/>
              </a:ext>
            </a:extLst>
          </p:cNvPr>
          <p:cNvPicPr/>
          <p:nvPr/>
        </p:nvPicPr>
        <p:blipFill rotWithShape="1">
          <a:blip r:embed="rId3"/>
          <a:srcRect r="2009"/>
          <a:stretch/>
        </p:blipFill>
        <p:spPr>
          <a:xfrm>
            <a:off x="2739058" y="1429067"/>
            <a:ext cx="5478186" cy="4007906"/>
          </a:xfrm>
          <a:prstGeom prst="rect">
            <a:avLst/>
          </a:prstGeom>
        </p:spPr>
      </p:pic>
    </p:spTree>
    <p:extLst>
      <p:ext uri="{BB962C8B-B14F-4D97-AF65-F5344CB8AC3E}">
        <p14:creationId xmlns:p14="http://schemas.microsoft.com/office/powerpoint/2010/main" val="1251916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26A586-3A8C-410A-97C4-1A7FF2D157E6}"/>
              </a:ext>
            </a:extLst>
          </p:cNvPr>
          <p:cNvSpPr/>
          <p:nvPr/>
        </p:nvSpPr>
        <p:spPr>
          <a:xfrm>
            <a:off x="8431232" y="1585634"/>
            <a:ext cx="2444900" cy="461665"/>
          </a:xfrm>
          <a:prstGeom prst="rect">
            <a:avLst/>
          </a:prstGeom>
        </p:spPr>
        <p:txBody>
          <a:bodyPr wrap="none">
            <a:spAutoFit/>
          </a:bodyPr>
          <a:lstStyle/>
          <a:p>
            <a:r>
              <a:rPr lang="en-US" sz="2400" dirty="0">
                <a:solidFill>
                  <a:schemeClr val="bg1"/>
                </a:solidFill>
              </a:rPr>
              <a:t>Analyze cluster1</a:t>
            </a:r>
            <a:endParaRPr lang="en-MY" sz="2400" dirty="0"/>
          </a:p>
        </p:txBody>
      </p:sp>
      <p:sp>
        <p:nvSpPr>
          <p:cNvPr id="5" name="Rectangle 4">
            <a:extLst>
              <a:ext uri="{FF2B5EF4-FFF2-40B4-BE49-F238E27FC236}">
                <a16:creationId xmlns:a16="http://schemas.microsoft.com/office/drawing/2014/main" id="{3FC46377-0572-41DA-B3A3-836F78A485B6}"/>
              </a:ext>
            </a:extLst>
          </p:cNvPr>
          <p:cNvSpPr/>
          <p:nvPr/>
        </p:nvSpPr>
        <p:spPr>
          <a:xfrm>
            <a:off x="8431232" y="2385019"/>
            <a:ext cx="3390672" cy="1200329"/>
          </a:xfrm>
          <a:prstGeom prst="rect">
            <a:avLst/>
          </a:prstGeom>
        </p:spPr>
        <p:txBody>
          <a:bodyPr wrap="none">
            <a:spAutoFit/>
          </a:bodyPr>
          <a:lstStyle/>
          <a:p>
            <a:r>
              <a:rPr lang="en-US" dirty="0">
                <a:solidFill>
                  <a:schemeClr val="bg1"/>
                </a:solidFill>
              </a:rPr>
              <a:t>Cluster1 consist of another part</a:t>
            </a:r>
          </a:p>
          <a:p>
            <a:r>
              <a:rPr lang="en-US" dirty="0">
                <a:solidFill>
                  <a:schemeClr val="bg1"/>
                </a:solidFill>
              </a:rPr>
              <a:t>of Tokyo districts. No Kuala </a:t>
            </a:r>
          </a:p>
          <a:p>
            <a:r>
              <a:rPr lang="en-US" dirty="0">
                <a:solidFill>
                  <a:schemeClr val="bg1"/>
                </a:solidFill>
              </a:rPr>
              <a:t>Lumpur districts are found.</a:t>
            </a:r>
          </a:p>
          <a:p>
            <a:endParaRPr lang="en-MY" dirty="0"/>
          </a:p>
        </p:txBody>
      </p:sp>
      <p:sp>
        <p:nvSpPr>
          <p:cNvPr id="7" name="Rectangle 6">
            <a:extLst>
              <a:ext uri="{FF2B5EF4-FFF2-40B4-BE49-F238E27FC236}">
                <a16:creationId xmlns:a16="http://schemas.microsoft.com/office/drawing/2014/main" id="{0261E4B1-0EB1-4349-AF7B-659D6ACB86F0}"/>
              </a:ext>
            </a:extLst>
          </p:cNvPr>
          <p:cNvSpPr/>
          <p:nvPr/>
        </p:nvSpPr>
        <p:spPr>
          <a:xfrm>
            <a:off x="8431231" y="3429000"/>
            <a:ext cx="3544560" cy="1754326"/>
          </a:xfrm>
          <a:prstGeom prst="rect">
            <a:avLst/>
          </a:prstGeom>
        </p:spPr>
        <p:txBody>
          <a:bodyPr wrap="none">
            <a:spAutoFit/>
          </a:bodyPr>
          <a:lstStyle/>
          <a:p>
            <a:r>
              <a:rPr lang="en-US" dirty="0">
                <a:solidFill>
                  <a:schemeClr val="bg1"/>
                </a:solidFill>
              </a:rPr>
              <a:t>The top 5 most common venues:</a:t>
            </a:r>
          </a:p>
          <a:p>
            <a:pPr marL="342900" indent="-342900">
              <a:buAutoNum type="arabicParenR"/>
            </a:pPr>
            <a:r>
              <a:rPr lang="en-MY" dirty="0">
                <a:solidFill>
                  <a:schemeClr val="bg1"/>
                </a:solidFill>
              </a:rPr>
              <a:t>Coffee Shop</a:t>
            </a:r>
          </a:p>
          <a:p>
            <a:pPr marL="342900" indent="-342900">
              <a:buAutoNum type="arabicParenR"/>
            </a:pPr>
            <a:r>
              <a:rPr lang="en-MY" dirty="0">
                <a:solidFill>
                  <a:schemeClr val="bg1"/>
                </a:solidFill>
              </a:rPr>
              <a:t>BBQ Joint</a:t>
            </a:r>
          </a:p>
          <a:p>
            <a:pPr marL="342900" indent="-342900">
              <a:buAutoNum type="arabicParenR"/>
            </a:pPr>
            <a:r>
              <a:rPr lang="en-MY" dirty="0">
                <a:solidFill>
                  <a:schemeClr val="bg1"/>
                </a:solidFill>
              </a:rPr>
              <a:t>Japanese Restaurant</a:t>
            </a:r>
          </a:p>
          <a:p>
            <a:pPr marL="342900" indent="-342900">
              <a:buAutoNum type="arabicParenR"/>
            </a:pPr>
            <a:r>
              <a:rPr lang="en-MY" dirty="0">
                <a:solidFill>
                  <a:schemeClr val="bg1"/>
                </a:solidFill>
              </a:rPr>
              <a:t>Sake Bar</a:t>
            </a:r>
          </a:p>
          <a:p>
            <a:pPr marL="342900" indent="-342900">
              <a:buAutoNum type="arabicParenR"/>
            </a:pPr>
            <a:r>
              <a:rPr lang="en-MY" dirty="0">
                <a:solidFill>
                  <a:schemeClr val="bg1"/>
                </a:solidFill>
              </a:rPr>
              <a:t>Hotel/Italian Restaurant</a:t>
            </a:r>
          </a:p>
        </p:txBody>
      </p:sp>
      <p:pic>
        <p:nvPicPr>
          <p:cNvPr id="9" name="Picture 8">
            <a:extLst>
              <a:ext uri="{FF2B5EF4-FFF2-40B4-BE49-F238E27FC236}">
                <a16:creationId xmlns:a16="http://schemas.microsoft.com/office/drawing/2014/main" id="{1DD2C06B-294E-426F-9434-CA62B3A84F51}"/>
              </a:ext>
            </a:extLst>
          </p:cNvPr>
          <p:cNvPicPr/>
          <p:nvPr/>
        </p:nvPicPr>
        <p:blipFill rotWithShape="1">
          <a:blip r:embed="rId2"/>
          <a:srcRect r="71631"/>
          <a:stretch/>
        </p:blipFill>
        <p:spPr>
          <a:xfrm>
            <a:off x="96358" y="1064665"/>
            <a:ext cx="2566901" cy="4728669"/>
          </a:xfrm>
          <a:prstGeom prst="rect">
            <a:avLst/>
          </a:prstGeom>
        </p:spPr>
      </p:pic>
      <p:pic>
        <p:nvPicPr>
          <p:cNvPr id="11" name="Picture 10">
            <a:extLst>
              <a:ext uri="{FF2B5EF4-FFF2-40B4-BE49-F238E27FC236}">
                <a16:creationId xmlns:a16="http://schemas.microsoft.com/office/drawing/2014/main" id="{D100F73B-B314-4F94-AD3F-1B3279819C54}"/>
              </a:ext>
            </a:extLst>
          </p:cNvPr>
          <p:cNvPicPr/>
          <p:nvPr/>
        </p:nvPicPr>
        <p:blipFill>
          <a:blip r:embed="rId3"/>
          <a:stretch>
            <a:fillRect/>
          </a:stretch>
        </p:blipFill>
        <p:spPr>
          <a:xfrm>
            <a:off x="2851400" y="1360010"/>
            <a:ext cx="5391690" cy="4137978"/>
          </a:xfrm>
          <a:prstGeom prst="rect">
            <a:avLst/>
          </a:prstGeom>
        </p:spPr>
      </p:pic>
    </p:spTree>
    <p:extLst>
      <p:ext uri="{BB962C8B-B14F-4D97-AF65-F5344CB8AC3E}">
        <p14:creationId xmlns:p14="http://schemas.microsoft.com/office/powerpoint/2010/main" val="3927295080"/>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2789</TotalTime>
  <Words>1037</Words>
  <Application>Microsoft Office PowerPoint</Application>
  <PresentationFormat>Widescreen</PresentationFormat>
  <Paragraphs>93</Paragraphs>
  <Slides>16</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16</vt:i4>
      </vt:variant>
    </vt:vector>
  </HeadingPairs>
  <TitlesOfParts>
    <vt:vector size="21" baseType="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Najmy</cp:lastModifiedBy>
  <cp:revision>134</cp:revision>
  <dcterms:created xsi:type="dcterms:W3CDTF">2019-01-14T06:35:35Z</dcterms:created>
  <dcterms:modified xsi:type="dcterms:W3CDTF">2020-02-02T12:36:56Z</dcterms:modified>
</cp:coreProperties>
</file>